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8" r:id="rId4"/>
    <p:sldId id="879" r:id="rId5"/>
    <p:sldId id="893" r:id="rId6"/>
    <p:sldId id="882" r:id="rId7"/>
    <p:sldId id="591" r:id="rId8"/>
    <p:sldId id="892" r:id="rId9"/>
    <p:sldId id="900" r:id="rId10"/>
    <p:sldId id="901" r:id="rId11"/>
    <p:sldId id="909" r:id="rId12"/>
    <p:sldId id="907" r:id="rId13"/>
    <p:sldId id="917" r:id="rId14"/>
    <p:sldId id="919" r:id="rId15"/>
    <p:sldId id="729" r:id="rId16"/>
    <p:sldId id="717" r:id="rId17"/>
    <p:sldId id="722" r:id="rId18"/>
    <p:sldId id="724" r:id="rId19"/>
    <p:sldId id="732" r:id="rId20"/>
    <p:sldId id="728" r:id="rId21"/>
    <p:sldId id="739" r:id="rId22"/>
    <p:sldId id="743" r:id="rId23"/>
    <p:sldId id="815" r:id="rId24"/>
    <p:sldId id="736" r:id="rId25"/>
    <p:sldId id="829" r:id="rId26"/>
    <p:sldId id="813" r:id="rId27"/>
    <p:sldId id="833" r:id="rId28"/>
    <p:sldId id="906" r:id="rId29"/>
    <p:sldId id="723" r:id="rId30"/>
    <p:sldId id="741" r:id="rId31"/>
    <p:sldId id="748" r:id="rId32"/>
    <p:sldId id="755" r:id="rId33"/>
    <p:sldId id="821" r:id="rId34"/>
    <p:sldId id="875" r:id="rId35"/>
    <p:sldId id="846" r:id="rId36"/>
    <p:sldId id="749" r:id="rId37"/>
    <p:sldId id="799" r:id="rId38"/>
    <p:sldId id="827" r:id="rId39"/>
    <p:sldId id="747" r:id="rId40"/>
    <p:sldId id="884" r:id="rId41"/>
    <p:sldId id="897" r:id="rId42"/>
    <p:sldId id="257" r:id="rId43"/>
    <p:sldId id="296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08723-28DE-4308-AE5F-0A4607CCDF89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4EAA0D-A99A-49E6-AE12-E40E4A6206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958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77445-66F8-1696-5C0E-FEC26EFC0B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727DC9D-A998-9D2E-F92D-33774AF98D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F82CAAC-4147-25E0-315B-11CE4A0B2C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F44911B-F47C-6872-6759-AB9E40A4F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BCA973-0E18-7A87-DB3C-E652BF7AC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16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F7A5A5-B413-7EB2-50C2-CC302A6D5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153881-F9B9-FAA4-3439-936713CD81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71ACED-E206-D2F0-7B52-ADAABE3A3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68AE79-AC39-30E1-1430-094CB7727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CBE54B-0EA8-CE6E-6A9B-ECE992BDD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1904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99D67F76-84FA-8B3E-A978-7E7920A1EC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EFBFE9E-7450-459F-E061-2A71754276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5201E3-F263-39AA-C793-EF6D5F831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FE7097-7811-3E5E-3661-DE8894F58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0A1C84-2744-EC47-0E94-C9CEB50B8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754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B3A8E5-CD66-780F-AE40-2B2233787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0465B7-B90F-D598-0D1D-30543434B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C1E105-C734-079E-C3C3-C7A79B28D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B1F730-95A6-5943-7E79-9649CB1F1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D6ACBD-8C98-971E-E442-0EF790B2F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974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7C2240-374F-EF1D-52DC-E8D7C8315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B3AED5-37B9-4FB4-04E8-FEDFD6178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B6F8FC-EDC3-3585-5654-57D4056149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2BA35F-1FD6-C38F-CE86-D90AC92CD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8995178-D20C-1E5C-65A0-874161ADA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587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264D92-79B3-589F-931E-1E9656105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29FC23-91A1-6EB9-7590-2B4A1F1BAC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E42D75D-98DC-24D5-B46F-B0D4410505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0B181D7-8094-F58F-5B72-E0CF6F08A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CB774D-9C5D-073C-1520-EEC4E1EBE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F469680-BBEC-2342-E926-B3874EC82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263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BE884B-2ED2-8BAA-87F9-3DCD85D38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9F328B-21B9-ED1D-F5A9-293363716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ACFB16E-7E6C-D09E-F916-C772227C2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25C342F-BC5C-A4D4-B864-F643E5AD23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A4A0E5F-49C7-D69E-2C3D-85A97BA94A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26EF7D9-7A51-672F-46AD-52025F5BA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74789ED-F141-2BDD-A556-977857420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C2728DC-3ACA-B16C-5BEC-4B282F5B0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352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9DC2E-EFAA-35B7-61D6-1A9946703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627749-2CFC-2D94-148D-E58FFA4D4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8165EEF-40B8-E539-0537-DB0231EB4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1860AB-2C18-629B-A455-FEAA16AC9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900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E4EA235-0395-7E5C-C416-0493133A1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720C18A-793B-2CB2-3F9E-E03C11F0E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B4919B-152D-96AE-5025-DF559492A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317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BC3E0-9F1B-BE26-4B21-5F12C1E05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E60507-9599-5BDE-03AC-39987349FE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9DDA9C8-9C49-8E99-07E7-769A0612C3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F700E80-ABF2-6898-239B-A377DBFA1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5B8179-F6D7-D7C6-A968-4D9299E71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50F7A9-E1C8-BCF2-71E5-4F6E9030C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704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EABEC5-FF87-57BC-A9CB-B5D6CB5F93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E3C1358-2289-CBD3-66CB-ACE716A077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AE6C92B-A36B-E26B-0229-C9F7198D1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B9AF20-8D03-C0CC-5CD5-70C857FBA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17F841-C621-AE3A-A165-CD21CD0C8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D2D463E-EE3D-2931-A94E-2546B1845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00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E6BB74-0559-C269-4A8C-B62C6CE2F9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C381B9-F96F-D026-21B4-FC7FAF85D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CE7202-359E-4064-7A24-12BC5D78A4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75524-1538-4FE9-880F-B2E72A5A0883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FD3BB9-25EA-49B5-6850-9622B94065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10620B-6A48-49F5-C3BA-A2F6883BC7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26419-0627-48FC-A5AC-5DCBBFE37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3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>
                <a:cs typeface="Times New Roman" panose="02020603050405020304" pitchFamily="18" charset="0"/>
              </a:rPr>
              <a:t>3 </a:t>
            </a:r>
            <a:r>
              <a:rPr lang="ru-RU" sz="2800" b="1" dirty="0">
                <a:cs typeface="Times New Roman" panose="02020603050405020304" pitchFamily="18" charset="0"/>
              </a:rPr>
              <a:t>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>
            <a:extLst>
              <a:ext uri="{FF2B5EF4-FFF2-40B4-BE49-F238E27FC236}">
                <a16:creationId xmlns:a16="http://schemas.microsoft.com/office/drawing/2014/main" id="{D7FCFC96-EA27-C6BE-1C6D-82A32C574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93" y="1415798"/>
            <a:ext cx="10440013" cy="51690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DDB7F0-27B0-64CC-9A2A-5779E3BAFA49}"/>
              </a:ext>
            </a:extLst>
          </p:cNvPr>
          <p:cNvSpPr txBox="1"/>
          <p:nvPr/>
        </p:nvSpPr>
        <p:spPr>
          <a:xfrm>
            <a:off x="0" y="62157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А) Торонто; Б) Сингапур; 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В) Дакка;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Г) Сидней.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54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>
            <a:extLst>
              <a:ext uri="{FF2B5EF4-FFF2-40B4-BE49-F238E27FC236}">
                <a16:creationId xmlns:a16="http://schemas.microsoft.com/office/drawing/2014/main" id="{FFC6039E-1819-CEBA-B976-7C84FAB10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9" y="972521"/>
            <a:ext cx="3967005" cy="27284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>
            <a:extLst>
              <a:ext uri="{FF2B5EF4-FFF2-40B4-BE49-F238E27FC236}">
                <a16:creationId xmlns:a16="http://schemas.microsoft.com/office/drawing/2014/main" id="{3A49D2D8-E2D6-2A7A-E382-1BDFFA3CD8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2" b="17768"/>
          <a:stretch/>
        </p:blipFill>
        <p:spPr bwMode="auto">
          <a:xfrm>
            <a:off x="7473611" y="976861"/>
            <a:ext cx="4205060" cy="2724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6" name="Picture 8">
            <a:extLst>
              <a:ext uri="{FF2B5EF4-FFF2-40B4-BE49-F238E27FC236}">
                <a16:creationId xmlns:a16="http://schemas.microsoft.com/office/drawing/2014/main" id="{9908BD90-7F40-E875-4B4D-FB922AAB2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7213" r="7541" b="2732"/>
          <a:stretch/>
        </p:blipFill>
        <p:spPr bwMode="auto">
          <a:xfrm>
            <a:off x="7473611" y="4000078"/>
            <a:ext cx="4205060" cy="2593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2" name="Picture 14">
            <a:extLst>
              <a:ext uri="{FF2B5EF4-FFF2-40B4-BE49-F238E27FC236}">
                <a16:creationId xmlns:a16="http://schemas.microsoft.com/office/drawing/2014/main" id="{897A63DB-D8B4-71AC-DDD7-85DC933FD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25" y="4018632"/>
            <a:ext cx="3967005" cy="2593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7CEBA0-C9B2-58F4-323C-D88B1EAEDD07}"/>
              </a:ext>
            </a:extLst>
          </p:cNvPr>
          <p:cNvSpPr txBox="1"/>
          <p:nvPr/>
        </p:nvSpPr>
        <p:spPr>
          <a:xfrm>
            <a:off x="0" y="120568"/>
            <a:ext cx="8637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9. Какой стране принадлежит бренд? </a:t>
            </a:r>
            <a:r>
              <a:rPr lang="ru-RU" sz="2400" b="1" dirty="0">
                <a:solidFill>
                  <a:srgbClr val="FF0000"/>
                </a:solidFill>
              </a:rPr>
              <a:t>А) 1; </a:t>
            </a:r>
            <a:r>
              <a:rPr lang="ru-RU" sz="2400" b="1" dirty="0"/>
              <a:t>Б) 2; В) 3; Г) 4.</a:t>
            </a:r>
          </a:p>
        </p:txBody>
      </p:sp>
      <p:pic>
        <p:nvPicPr>
          <p:cNvPr id="58384" name="Picture 16">
            <a:extLst>
              <a:ext uri="{FF2B5EF4-FFF2-40B4-BE49-F238E27FC236}">
                <a16:creationId xmlns:a16="http://schemas.microsoft.com/office/drawing/2014/main" id="{6E7E5154-782B-A7B6-E2CB-0C3598BC3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t="16507" r="13191" b="14813"/>
          <a:stretch/>
        </p:blipFill>
        <p:spPr bwMode="auto">
          <a:xfrm>
            <a:off x="4626113" y="2743343"/>
            <a:ext cx="2696722" cy="19151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E60C2D-E7D5-87BB-8E7C-E5AD5CECEDB0}"/>
              </a:ext>
            </a:extLst>
          </p:cNvPr>
          <p:cNvSpPr txBox="1"/>
          <p:nvPr/>
        </p:nvSpPr>
        <p:spPr>
          <a:xfrm>
            <a:off x="749508" y="11692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AC56BC-7F41-9F67-55B7-520551ADD239}"/>
              </a:ext>
            </a:extLst>
          </p:cNvPr>
          <p:cNvSpPr txBox="1"/>
          <p:nvPr/>
        </p:nvSpPr>
        <p:spPr>
          <a:xfrm>
            <a:off x="751391" y="4141662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71270E-2152-C8CF-31F6-65CC7A31590C}"/>
              </a:ext>
            </a:extLst>
          </p:cNvPr>
          <p:cNvSpPr txBox="1"/>
          <p:nvPr/>
        </p:nvSpPr>
        <p:spPr>
          <a:xfrm>
            <a:off x="7712439" y="4063177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991ABF-4D7A-AFC0-1C87-B7BDE83CDAE5}"/>
              </a:ext>
            </a:extLst>
          </p:cNvPr>
          <p:cNvSpPr txBox="1"/>
          <p:nvPr/>
        </p:nvSpPr>
        <p:spPr>
          <a:xfrm>
            <a:off x="7712439" y="110470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5835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>
            <a:extLst>
              <a:ext uri="{FF2B5EF4-FFF2-40B4-BE49-F238E27FC236}">
                <a16:creationId xmlns:a16="http://schemas.microsoft.com/office/drawing/2014/main" id="{7197798F-D997-F6E0-4962-602ED1262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1" b="4482"/>
          <a:stretch/>
        </p:blipFill>
        <p:spPr bwMode="auto">
          <a:xfrm>
            <a:off x="2667000" y="824459"/>
            <a:ext cx="6858000" cy="572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95AE92-A307-9EB9-2216-944208054244}"/>
              </a:ext>
            </a:extLst>
          </p:cNvPr>
          <p:cNvSpPr txBox="1"/>
          <p:nvPr/>
        </p:nvSpPr>
        <p:spPr>
          <a:xfrm>
            <a:off x="1828800" y="0"/>
            <a:ext cx="10114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10. Данный прибор служит для измерения: </a:t>
            </a:r>
          </a:p>
          <a:p>
            <a:pPr algn="just"/>
            <a:r>
              <a:rPr lang="ru-RU" sz="2400" b="1" dirty="0"/>
              <a:t>А) давления; </a:t>
            </a:r>
            <a:r>
              <a:rPr lang="ru-RU" sz="2400" b="1" dirty="0">
                <a:solidFill>
                  <a:srgbClr val="FF0000"/>
                </a:solidFill>
              </a:rPr>
              <a:t>Б) влажности; </a:t>
            </a:r>
            <a:r>
              <a:rPr lang="ru-RU" sz="2400" b="1" dirty="0"/>
              <a:t>В) температуры; Г) скорости ветра.</a:t>
            </a:r>
          </a:p>
        </p:txBody>
      </p:sp>
    </p:spTree>
    <p:extLst>
      <p:ext uri="{BB962C8B-B14F-4D97-AF65-F5344CB8AC3E}">
        <p14:creationId xmlns:p14="http://schemas.microsoft.com/office/powerpoint/2010/main" val="3089488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1D132ECA-34DF-FBD7-C6D2-E53FBECBB1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5" b="10601"/>
          <a:stretch/>
        </p:blipFill>
        <p:spPr bwMode="auto">
          <a:xfrm>
            <a:off x="1173035" y="1105672"/>
            <a:ext cx="9845929" cy="529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02EA2F-591C-5335-D4A6-A2D121B2BDFA}"/>
              </a:ext>
            </a:extLst>
          </p:cNvPr>
          <p:cNvSpPr txBox="1"/>
          <p:nvPr/>
        </p:nvSpPr>
        <p:spPr>
          <a:xfrm>
            <a:off x="2254792" y="0"/>
            <a:ext cx="8764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Как называются изолинии на карте? </a:t>
            </a:r>
          </a:p>
          <a:p>
            <a:pPr algn="just"/>
            <a:r>
              <a:rPr lang="ru-RU" sz="2400" b="1" dirty="0"/>
              <a:t>А) изотермы; Б) изогипсы; </a:t>
            </a:r>
            <a:r>
              <a:rPr lang="ru-RU" sz="2400" b="1" dirty="0">
                <a:solidFill>
                  <a:srgbClr val="FF0000"/>
                </a:solidFill>
              </a:rPr>
              <a:t>В) изобаты; </a:t>
            </a:r>
            <a:r>
              <a:rPr lang="ru-RU" sz="2400" b="1" dirty="0"/>
              <a:t>Г) изохоры.</a:t>
            </a:r>
          </a:p>
        </p:txBody>
      </p:sp>
    </p:spTree>
    <p:extLst>
      <p:ext uri="{BB962C8B-B14F-4D97-AF65-F5344CB8AC3E}">
        <p14:creationId xmlns:p14="http://schemas.microsoft.com/office/powerpoint/2010/main" val="276950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6" name="Picture 8">
            <a:extLst>
              <a:ext uri="{FF2B5EF4-FFF2-40B4-BE49-F238E27FC236}">
                <a16:creationId xmlns:a16="http://schemas.microsoft.com/office/drawing/2014/main" id="{1E1C21C2-06D1-8DF3-4FCA-1708953C1B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 t="5718" r="5828" b="6741"/>
          <a:stretch/>
        </p:blipFill>
        <p:spPr bwMode="auto">
          <a:xfrm>
            <a:off x="1261672" y="730770"/>
            <a:ext cx="9668656" cy="596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2F8A10-D744-0ADE-7EAE-4606B2E4F0A2}"/>
              </a:ext>
            </a:extLst>
          </p:cNvPr>
          <p:cNvSpPr txBox="1"/>
          <p:nvPr/>
        </p:nvSpPr>
        <p:spPr>
          <a:xfrm>
            <a:off x="2461847" y="0"/>
            <a:ext cx="8736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Какую из стран не пересекает экватор? </a:t>
            </a:r>
          </a:p>
          <a:p>
            <a:pPr algn="just"/>
            <a:r>
              <a:rPr lang="ru-RU" sz="2400" b="1" dirty="0"/>
              <a:t>А) Эквадор; Б) Уганда; </a:t>
            </a:r>
            <a:r>
              <a:rPr lang="ru-RU" sz="2400" b="1" dirty="0">
                <a:solidFill>
                  <a:srgbClr val="FF0000"/>
                </a:solidFill>
              </a:rPr>
              <a:t>В) Эфиопия; </a:t>
            </a:r>
            <a:r>
              <a:rPr lang="ru-RU" sz="2400" b="1" dirty="0"/>
              <a:t>Г) Индонезия. </a:t>
            </a:r>
          </a:p>
        </p:txBody>
      </p:sp>
    </p:spTree>
    <p:extLst>
      <p:ext uri="{BB962C8B-B14F-4D97-AF65-F5344CB8AC3E}">
        <p14:creationId xmlns:p14="http://schemas.microsoft.com/office/powerpoint/2010/main" val="1299156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986EB85-A51A-4932-77C9-13A64087B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8"/>
          <a:stretch/>
        </p:blipFill>
        <p:spPr bwMode="auto">
          <a:xfrm>
            <a:off x="452202" y="1476383"/>
            <a:ext cx="5441117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63E8D615-9485-37D3-E724-0D7A55F27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" t="894" r="355" b="16664"/>
          <a:stretch/>
        </p:blipFill>
        <p:spPr bwMode="auto">
          <a:xfrm>
            <a:off x="6210552" y="1476382"/>
            <a:ext cx="5475721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1B9D10-5BE6-DF31-A0DB-9C09419ECBF2}"/>
              </a:ext>
            </a:extLst>
          </p:cNvPr>
          <p:cNvSpPr txBox="1"/>
          <p:nvPr/>
        </p:nvSpPr>
        <p:spPr>
          <a:xfrm>
            <a:off x="926123" y="385916"/>
            <a:ext cx="103397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13. Какое происхождение имеют данные формы рельефа: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антропогенное; </a:t>
            </a:r>
            <a:r>
              <a:rPr lang="ru-RU" sz="2400" b="1" dirty="0"/>
              <a:t>Б) ледниковое; В) </a:t>
            </a:r>
            <a:r>
              <a:rPr lang="ru-RU" sz="2400" b="1" dirty="0" err="1"/>
              <a:t>флювиальное</a:t>
            </a:r>
            <a:r>
              <a:rPr lang="ru-RU" sz="2400" b="1" dirty="0"/>
              <a:t>; Г) термокарстовое.</a:t>
            </a:r>
          </a:p>
        </p:txBody>
      </p:sp>
    </p:spTree>
    <p:extLst>
      <p:ext uri="{BB962C8B-B14F-4D97-AF65-F5344CB8AC3E}">
        <p14:creationId xmlns:p14="http://schemas.microsoft.com/office/powerpoint/2010/main" val="1493979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53F0B4-27A6-407E-4172-494CD5B011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00" t="21241" r="39538" b="13024"/>
          <a:stretch/>
        </p:blipFill>
        <p:spPr>
          <a:xfrm>
            <a:off x="2813540" y="1270204"/>
            <a:ext cx="6217920" cy="54119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005B5D-0D5A-34D6-B6FB-82F277E8F511}"/>
              </a:ext>
            </a:extLst>
          </p:cNvPr>
          <p:cNvSpPr txBox="1"/>
          <p:nvPr/>
        </p:nvSpPr>
        <p:spPr>
          <a:xfrm>
            <a:off x="365762" y="196949"/>
            <a:ext cx="11394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В какой административном районе находится географический центр Беларуси? </a:t>
            </a:r>
          </a:p>
          <a:p>
            <a:pPr algn="just"/>
            <a:r>
              <a:rPr lang="ru-RU" sz="2400" b="1" dirty="0"/>
              <a:t>А) Минском; </a:t>
            </a:r>
            <a:r>
              <a:rPr lang="ru-RU" sz="2400" b="1" dirty="0">
                <a:solidFill>
                  <a:srgbClr val="FF0000"/>
                </a:solidFill>
              </a:rPr>
              <a:t>Б) Пуховичском; </a:t>
            </a:r>
            <a:r>
              <a:rPr lang="ru-RU" sz="2400" b="1" dirty="0"/>
              <a:t>В) Полоцком; Г) Бобруйском.</a:t>
            </a:r>
          </a:p>
        </p:txBody>
      </p:sp>
    </p:spTree>
    <p:extLst>
      <p:ext uri="{BB962C8B-B14F-4D97-AF65-F5344CB8AC3E}">
        <p14:creationId xmlns:p14="http://schemas.microsoft.com/office/powerpoint/2010/main" val="2461129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376F26-97B5-C5E9-3FA9-4FBAE4153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49" t="26218" r="22172" b="16487"/>
          <a:stretch/>
        </p:blipFill>
        <p:spPr>
          <a:xfrm>
            <a:off x="3297836" y="1798820"/>
            <a:ext cx="6190938" cy="39274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7746A-1EC7-CE70-BC08-82FE45859B6B}"/>
              </a:ext>
            </a:extLst>
          </p:cNvPr>
          <p:cNvSpPr txBox="1"/>
          <p:nvPr/>
        </p:nvSpPr>
        <p:spPr>
          <a:xfrm>
            <a:off x="0" y="30076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15. Географические названия отражают следующую характеристику объектов, представленных на фото: А) географическое положение; Б) площадь; В) генезис котловины; </a:t>
            </a:r>
            <a:r>
              <a:rPr lang="ru-RU" sz="2400" b="1" dirty="0">
                <a:solidFill>
                  <a:srgbClr val="FF0000"/>
                </a:solidFill>
              </a:rPr>
              <a:t>Г) геометрическую форму. </a:t>
            </a:r>
          </a:p>
        </p:txBody>
      </p:sp>
    </p:spTree>
    <p:extLst>
      <p:ext uri="{BB962C8B-B14F-4D97-AF65-F5344CB8AC3E}">
        <p14:creationId xmlns:p14="http://schemas.microsoft.com/office/powerpoint/2010/main" val="3868401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FF27FF-B50C-A47B-BD46-140C47A16D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91" t="22719" r="23524" b="12112"/>
          <a:stretch/>
        </p:blipFill>
        <p:spPr>
          <a:xfrm>
            <a:off x="3567659" y="1528997"/>
            <a:ext cx="5411450" cy="44670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B1DB9C-120C-2217-21D2-228D82DAAA13}"/>
              </a:ext>
            </a:extLst>
          </p:cNvPr>
          <p:cNvSpPr txBox="1"/>
          <p:nvPr/>
        </p:nvSpPr>
        <p:spPr>
          <a:xfrm>
            <a:off x="3567659" y="2818790"/>
            <a:ext cx="9443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0DF20D-DF54-A647-CC67-A964843EEDB6}"/>
              </a:ext>
            </a:extLst>
          </p:cNvPr>
          <p:cNvSpPr txBox="1"/>
          <p:nvPr/>
        </p:nvSpPr>
        <p:spPr>
          <a:xfrm>
            <a:off x="3095469" y="3835370"/>
            <a:ext cx="9443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291776-F4F6-1936-3A40-2BF17FEED5A9}"/>
              </a:ext>
            </a:extLst>
          </p:cNvPr>
          <p:cNvSpPr txBox="1"/>
          <p:nvPr/>
        </p:nvSpPr>
        <p:spPr>
          <a:xfrm>
            <a:off x="0" y="22628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В пределах какой тектонической структуры находится населенный пункт </a:t>
            </a:r>
            <a:r>
              <a:rPr lang="ru-RU" sz="2400" b="1" dirty="0" err="1"/>
              <a:t>Глушковичи</a:t>
            </a:r>
            <a:r>
              <a:rPr lang="ru-RU" sz="2400" b="1" dirty="0"/>
              <a:t>?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Украинский щит; </a:t>
            </a:r>
            <a:r>
              <a:rPr lang="ru-RU" sz="2400" b="1" dirty="0"/>
              <a:t>Б) </a:t>
            </a:r>
            <a:r>
              <a:rPr lang="ru-RU" sz="2400" b="1" dirty="0" err="1"/>
              <a:t>Припятский</a:t>
            </a:r>
            <a:r>
              <a:rPr lang="ru-RU" sz="2400" b="1" dirty="0"/>
              <a:t> прогиб; В) Балтийская синеклиза; Г) Черниговский выступ. </a:t>
            </a:r>
          </a:p>
        </p:txBody>
      </p:sp>
    </p:spTree>
    <p:extLst>
      <p:ext uri="{BB962C8B-B14F-4D97-AF65-F5344CB8AC3E}">
        <p14:creationId xmlns:p14="http://schemas.microsoft.com/office/powerpoint/2010/main" val="671418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97E386-DD10-1A31-3804-8B2EA0BA2F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0" t="23813" r="15533" b="9269"/>
          <a:stretch/>
        </p:blipFill>
        <p:spPr>
          <a:xfrm>
            <a:off x="3013023" y="1146906"/>
            <a:ext cx="5801193" cy="5363035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3A311C-A3F7-39C8-E88C-8561BEA2F78A}"/>
              </a:ext>
            </a:extLst>
          </p:cNvPr>
          <p:cNvSpPr txBox="1"/>
          <p:nvPr/>
        </p:nvSpPr>
        <p:spPr>
          <a:xfrm>
            <a:off x="5636301" y="296805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1F7631-799D-BA6C-33A1-F475D6495651}"/>
              </a:ext>
            </a:extLst>
          </p:cNvPr>
          <p:cNvSpPr txBox="1"/>
          <p:nvPr/>
        </p:nvSpPr>
        <p:spPr>
          <a:xfrm>
            <a:off x="2293495" y="1146906"/>
            <a:ext cx="284813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7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2E6FFC-878A-DC0C-88BA-9091DB23D024}"/>
              </a:ext>
            </a:extLst>
          </p:cNvPr>
          <p:cNvSpPr txBox="1"/>
          <p:nvPr/>
        </p:nvSpPr>
        <p:spPr>
          <a:xfrm>
            <a:off x="8204617" y="1146906"/>
            <a:ext cx="9743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82925B-9EAE-6DC9-A340-140959D1DAA5}"/>
              </a:ext>
            </a:extLst>
          </p:cNvPr>
          <p:cNvSpPr txBox="1"/>
          <p:nvPr/>
        </p:nvSpPr>
        <p:spPr>
          <a:xfrm>
            <a:off x="-2500" y="-18369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Самая низкая точка Беларуси находится в пределах низменности, обозначенной цифрой: А) 1; </a:t>
            </a:r>
            <a:r>
              <a:rPr lang="ru-RU" sz="2400" b="1" dirty="0">
                <a:solidFill>
                  <a:srgbClr val="FF0000"/>
                </a:solidFill>
              </a:rPr>
              <a:t>Б) 2; </a:t>
            </a:r>
            <a:r>
              <a:rPr lang="ru-RU" sz="2400" b="1" dirty="0"/>
              <a:t>В) 3; Г) 4.</a:t>
            </a:r>
          </a:p>
        </p:txBody>
      </p:sp>
    </p:spTree>
    <p:extLst>
      <p:ext uri="{BB962C8B-B14F-4D97-AF65-F5344CB8AC3E}">
        <p14:creationId xmlns:p14="http://schemas.microsoft.com/office/powerpoint/2010/main" val="2314330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D340590-36CF-54B3-8EF0-0CD9B7627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321" y="1246148"/>
            <a:ext cx="8215357" cy="47649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52ABB3-1D6C-CDA3-8CC0-33CA071DD79C}"/>
              </a:ext>
            </a:extLst>
          </p:cNvPr>
          <p:cNvSpPr txBox="1"/>
          <p:nvPr/>
        </p:nvSpPr>
        <p:spPr>
          <a:xfrm>
            <a:off x="0" y="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Перед вами форма рельефа, которая является достопримечательностью Малоритского района Брестской области. Она образована в результате деятельности: </a:t>
            </a:r>
          </a:p>
          <a:p>
            <a:pPr algn="just"/>
            <a:r>
              <a:rPr lang="ru-RU" sz="2400" b="1" dirty="0"/>
              <a:t>А) ледника; Б) временных водных потоков; </a:t>
            </a:r>
            <a:r>
              <a:rPr lang="ru-RU" sz="2400" b="1" dirty="0">
                <a:solidFill>
                  <a:srgbClr val="FF0000"/>
                </a:solidFill>
              </a:rPr>
              <a:t>В) ветра; </a:t>
            </a:r>
            <a:r>
              <a:rPr lang="ru-RU" sz="2400" b="1" dirty="0"/>
              <a:t>Г) деятельности человека.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240623-02C8-AA9A-492A-280E546C44B6}"/>
              </a:ext>
            </a:extLst>
          </p:cNvPr>
          <p:cNvSpPr txBox="1"/>
          <p:nvPr/>
        </p:nvSpPr>
        <p:spPr>
          <a:xfrm>
            <a:off x="1241048" y="6168981"/>
            <a:ext cx="970990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/>
              <a:t>Мокранская</a:t>
            </a:r>
            <a:r>
              <a:rPr lang="ru-RU" sz="2400" b="1" dirty="0"/>
              <a:t> дюна, относительная высота 12 м, возраст 10 – 14 тыс. лет</a:t>
            </a:r>
          </a:p>
        </p:txBody>
      </p:sp>
    </p:spTree>
    <p:extLst>
      <p:ext uri="{BB962C8B-B14F-4D97-AF65-F5344CB8AC3E}">
        <p14:creationId xmlns:p14="http://schemas.microsoft.com/office/powerpoint/2010/main" val="126561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C6AF3B7-91B1-5749-4DF5-AA0DD9785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1" r="28798"/>
          <a:stretch/>
        </p:blipFill>
        <p:spPr bwMode="auto">
          <a:xfrm>
            <a:off x="305408" y="2791867"/>
            <a:ext cx="1903382" cy="3721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319CF9AD-55CC-CAA0-81E0-31ED02199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09"/>
          <a:stretch/>
        </p:blipFill>
        <p:spPr bwMode="auto">
          <a:xfrm>
            <a:off x="8002840" y="337389"/>
            <a:ext cx="3883752" cy="245447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73D2CBA9-1789-05E8-3A98-19BC459A62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0"/>
          <a:stretch/>
        </p:blipFill>
        <p:spPr bwMode="auto">
          <a:xfrm>
            <a:off x="2668814" y="2810547"/>
            <a:ext cx="4874002" cy="3721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A06B992D-1428-8A8E-9BC4-B30FB2752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5"/>
          <a:stretch/>
        </p:blipFill>
        <p:spPr bwMode="auto">
          <a:xfrm>
            <a:off x="8002840" y="3111710"/>
            <a:ext cx="3873594" cy="34028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941885-9320-A113-B417-A46AB6793C4C}"/>
              </a:ext>
            </a:extLst>
          </p:cNvPr>
          <p:cNvSpPr txBox="1"/>
          <p:nvPr/>
        </p:nvSpPr>
        <p:spPr>
          <a:xfrm>
            <a:off x="305408" y="509666"/>
            <a:ext cx="74295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На слайде представлены: </a:t>
            </a:r>
          </a:p>
          <a:p>
            <a:pPr algn="just"/>
            <a:r>
              <a:rPr lang="ru-RU" sz="2400" b="1" dirty="0"/>
              <a:t>А) наиболее посещаемые туристические объекты; </a:t>
            </a:r>
          </a:p>
          <a:p>
            <a:pPr algn="just"/>
            <a:r>
              <a:rPr lang="ru-RU" sz="2400" b="1" dirty="0"/>
              <a:t>Б) национальные парки; </a:t>
            </a:r>
          </a:p>
          <a:p>
            <a:pPr algn="just"/>
            <a:r>
              <a:rPr lang="ru-RU" sz="2400" b="1" dirty="0"/>
              <a:t>В) заповедники;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Д) объекты ЮНЕСКО.</a:t>
            </a:r>
          </a:p>
        </p:txBody>
      </p:sp>
    </p:spTree>
    <p:extLst>
      <p:ext uri="{BB962C8B-B14F-4D97-AF65-F5344CB8AC3E}">
        <p14:creationId xmlns:p14="http://schemas.microsoft.com/office/powerpoint/2010/main" val="4042962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A55503EC-D739-24B6-3B1D-D3827914FD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b="2532"/>
          <a:stretch/>
        </p:blipFill>
        <p:spPr bwMode="auto">
          <a:xfrm>
            <a:off x="5408715" y="0"/>
            <a:ext cx="63870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875531-32D6-F343-0BB7-0A6BBBE44992}"/>
              </a:ext>
            </a:extLst>
          </p:cNvPr>
          <p:cNvSpPr txBox="1"/>
          <p:nvPr/>
        </p:nvSpPr>
        <p:spPr>
          <a:xfrm>
            <a:off x="6880485" y="3222885"/>
            <a:ext cx="1633928" cy="2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FDD5E-E60B-F411-16C4-286C90EC33FE}"/>
              </a:ext>
            </a:extLst>
          </p:cNvPr>
          <p:cNvSpPr txBox="1"/>
          <p:nvPr/>
        </p:nvSpPr>
        <p:spPr>
          <a:xfrm>
            <a:off x="196948" y="224853"/>
            <a:ext cx="500809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20. Природоохранный объект, показанный на слайде: 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Припятский</a:t>
            </a:r>
            <a:r>
              <a:rPr lang="ru-RU" sz="2400" b="1" dirty="0"/>
              <a:t> национальный парк; Б) </a:t>
            </a:r>
            <a:r>
              <a:rPr lang="ru-RU" sz="2400" b="1" dirty="0" err="1"/>
              <a:t>Нарочанский</a:t>
            </a:r>
            <a:r>
              <a:rPr lang="ru-RU" sz="2400" b="1" dirty="0"/>
              <a:t> парк; </a:t>
            </a:r>
          </a:p>
          <a:p>
            <a:r>
              <a:rPr lang="ru-RU" sz="2400" b="1" dirty="0"/>
              <a:t>В) Березинский биосферный заповедник;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Национальный парк Беловежская пуща.</a:t>
            </a:r>
          </a:p>
        </p:txBody>
      </p:sp>
    </p:spTree>
    <p:extLst>
      <p:ext uri="{BB962C8B-B14F-4D97-AF65-F5344CB8AC3E}">
        <p14:creationId xmlns:p14="http://schemas.microsoft.com/office/powerpoint/2010/main" val="371955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E8D1DE03-02A3-BBD7-4DF7-03651A9BB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5"/>
          <a:stretch/>
        </p:blipFill>
        <p:spPr bwMode="auto">
          <a:xfrm>
            <a:off x="4429971" y="119921"/>
            <a:ext cx="7660600" cy="673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BDA335-51D9-A2A3-4223-64BFCBB983D8}"/>
              </a:ext>
            </a:extLst>
          </p:cNvPr>
          <p:cNvSpPr txBox="1"/>
          <p:nvPr/>
        </p:nvSpPr>
        <p:spPr>
          <a:xfrm>
            <a:off x="4332155" y="363512"/>
            <a:ext cx="2725711" cy="134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E25B2-B1E7-E3FA-9D25-B89BEA452EAF}"/>
              </a:ext>
            </a:extLst>
          </p:cNvPr>
          <p:cNvSpPr txBox="1"/>
          <p:nvPr/>
        </p:nvSpPr>
        <p:spPr>
          <a:xfrm>
            <a:off x="4332155" y="1787579"/>
            <a:ext cx="1763843" cy="6522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637331-9376-9F0A-F827-9EB7C436BBC6}"/>
              </a:ext>
            </a:extLst>
          </p:cNvPr>
          <p:cNvSpPr txBox="1"/>
          <p:nvPr/>
        </p:nvSpPr>
        <p:spPr>
          <a:xfrm>
            <a:off x="219853" y="119921"/>
            <a:ext cx="42101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21. Назовите самое крупное месторождение торфа в Беларуси, где мощность торфа достигает 11м.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Годылево</a:t>
            </a:r>
            <a:r>
              <a:rPr lang="ru-RU" sz="2400" b="1" dirty="0"/>
              <a:t>;</a:t>
            </a:r>
          </a:p>
          <a:p>
            <a:r>
              <a:rPr lang="ru-RU" sz="2400" b="1" dirty="0"/>
              <a:t>Б) Заречье;</a:t>
            </a:r>
          </a:p>
          <a:p>
            <a:r>
              <a:rPr lang="ru-RU" sz="2400" b="1" dirty="0"/>
              <a:t>В) </a:t>
            </a:r>
            <a:r>
              <a:rPr lang="ru-RU" sz="2400" b="1" dirty="0" err="1"/>
              <a:t>Выгонощанское</a:t>
            </a:r>
            <a:r>
              <a:rPr lang="ru-RU" sz="2400" b="1" dirty="0"/>
              <a:t>;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Ореховский Мох.</a:t>
            </a:r>
          </a:p>
        </p:txBody>
      </p:sp>
    </p:spTree>
    <p:extLst>
      <p:ext uri="{BB962C8B-B14F-4D97-AF65-F5344CB8AC3E}">
        <p14:creationId xmlns:p14="http://schemas.microsoft.com/office/powerpoint/2010/main" val="27952875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7E66C4-4FA1-8D2D-4BBF-D67873CB2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49" t="28405" r="6926" b="8614"/>
          <a:stretch/>
        </p:blipFill>
        <p:spPr>
          <a:xfrm>
            <a:off x="644577" y="1548139"/>
            <a:ext cx="10912839" cy="47691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099279-1F6D-03ED-05A4-02679A213625}"/>
              </a:ext>
            </a:extLst>
          </p:cNvPr>
          <p:cNvSpPr txBox="1"/>
          <p:nvPr/>
        </p:nvSpPr>
        <p:spPr>
          <a:xfrm>
            <a:off x="1543987" y="2698229"/>
            <a:ext cx="31029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199F0B-C163-DBE2-1A15-AE913047B164}"/>
              </a:ext>
            </a:extLst>
          </p:cNvPr>
          <p:cNvSpPr txBox="1"/>
          <p:nvPr/>
        </p:nvSpPr>
        <p:spPr>
          <a:xfrm>
            <a:off x="1" y="49467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22. Какое озеро обозначено цифрой 4: А) Белое; Б) Черное; В) Круглое; </a:t>
            </a:r>
            <a:r>
              <a:rPr lang="ru-RU" sz="2400" b="1" dirty="0">
                <a:solidFill>
                  <a:srgbClr val="FF0000"/>
                </a:solidFill>
              </a:rPr>
              <a:t>Г) Червоное. </a:t>
            </a:r>
          </a:p>
        </p:txBody>
      </p:sp>
    </p:spTree>
    <p:extLst>
      <p:ext uri="{BB962C8B-B14F-4D97-AF65-F5344CB8AC3E}">
        <p14:creationId xmlns:p14="http://schemas.microsoft.com/office/powerpoint/2010/main" val="966513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9FD82E6-7396-D69B-C722-1741F88D5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13" y="860978"/>
            <a:ext cx="10250774" cy="57660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DF4312-5A4A-5455-714E-01537C157580}"/>
              </a:ext>
            </a:extLst>
          </p:cNvPr>
          <p:cNvSpPr txBox="1"/>
          <p:nvPr/>
        </p:nvSpPr>
        <p:spPr>
          <a:xfrm>
            <a:off x="323556" y="29981"/>
            <a:ext cx="118684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23. На фото ходы короеда-типографа. Какое дерево страдает от данного вредителя?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ель; </a:t>
            </a:r>
            <a:r>
              <a:rPr lang="ru-RU" sz="2400" b="1" dirty="0"/>
              <a:t>Б) береза; В) осина; Г) дуб.</a:t>
            </a:r>
          </a:p>
        </p:txBody>
      </p:sp>
    </p:spTree>
    <p:extLst>
      <p:ext uri="{BB962C8B-B14F-4D97-AF65-F5344CB8AC3E}">
        <p14:creationId xmlns:p14="http://schemas.microsoft.com/office/powerpoint/2010/main" val="3044655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g">
            <a:extLst>
              <a:ext uri="{FF2B5EF4-FFF2-40B4-BE49-F238E27FC236}">
                <a16:creationId xmlns:a16="http://schemas.microsoft.com/office/drawing/2014/main" id="{98AAE3A0-2356-54E7-A63A-C02AED0FD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7" y="0"/>
            <a:ext cx="7173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04B040-4798-582D-F9AB-DFA9CCFAD9F4}"/>
              </a:ext>
            </a:extLst>
          </p:cNvPr>
          <p:cNvSpPr txBox="1"/>
          <p:nvPr/>
        </p:nvSpPr>
        <p:spPr>
          <a:xfrm>
            <a:off x="179882" y="569626"/>
            <a:ext cx="46169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24. Какая проблема изображена на слайде?</a:t>
            </a:r>
          </a:p>
          <a:p>
            <a:pPr algn="just"/>
            <a:r>
              <a:rPr lang="ru-RU" sz="2400" b="1" dirty="0"/>
              <a:t>А) потепление климата;</a:t>
            </a:r>
          </a:p>
          <a:p>
            <a:pPr algn="just"/>
            <a:r>
              <a:rPr lang="ru-RU" sz="2400" b="1" dirty="0"/>
              <a:t>Б) загрязнение мирового океана;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В) озоновая дыра;</a:t>
            </a:r>
          </a:p>
          <a:p>
            <a:pPr algn="just"/>
            <a:r>
              <a:rPr lang="ru-RU" sz="2400" b="1" dirty="0"/>
              <a:t>Г) освоение космоса.</a:t>
            </a:r>
          </a:p>
        </p:txBody>
      </p:sp>
    </p:spTree>
    <p:extLst>
      <p:ext uri="{BB962C8B-B14F-4D97-AF65-F5344CB8AC3E}">
        <p14:creationId xmlns:p14="http://schemas.microsoft.com/office/powerpoint/2010/main" val="3164877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BDF8FC-38A2-BF4B-BB9A-88BBB96DF2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30" t="31153" r="39016" b="12992"/>
          <a:stretch/>
        </p:blipFill>
        <p:spPr>
          <a:xfrm>
            <a:off x="459698" y="2724463"/>
            <a:ext cx="3627620" cy="3867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5D1494CD-8FA3-7E4C-68C2-68EF3A728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427" y="479685"/>
            <a:ext cx="7416513" cy="53965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B49AC2-CF23-F3FD-BF44-4A8C953C2862}"/>
              </a:ext>
            </a:extLst>
          </p:cNvPr>
          <p:cNvSpPr txBox="1"/>
          <p:nvPr/>
        </p:nvSpPr>
        <p:spPr>
          <a:xfrm>
            <a:off x="379060" y="479685"/>
            <a:ext cx="3708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25. Главное металлургическое предприятие Беларуси расположено в городе: </a:t>
            </a:r>
          </a:p>
          <a:p>
            <a:r>
              <a:rPr lang="ru-RU" sz="2400" b="1" dirty="0"/>
              <a:t>А) 2; Б) 3; </a:t>
            </a:r>
            <a:r>
              <a:rPr lang="ru-RU" sz="2400" b="1" dirty="0">
                <a:solidFill>
                  <a:srgbClr val="FF0000"/>
                </a:solidFill>
              </a:rPr>
              <a:t>В) 4;</a:t>
            </a:r>
            <a:r>
              <a:rPr lang="ru-RU" sz="2400" b="1" dirty="0"/>
              <a:t> Г) 6.</a:t>
            </a:r>
          </a:p>
        </p:txBody>
      </p:sp>
    </p:spTree>
    <p:extLst>
      <p:ext uri="{BB962C8B-B14F-4D97-AF65-F5344CB8AC3E}">
        <p14:creationId xmlns:p14="http://schemas.microsoft.com/office/powerpoint/2010/main" val="1027823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>
            <a:extLst>
              <a:ext uri="{FF2B5EF4-FFF2-40B4-BE49-F238E27FC236}">
                <a16:creationId xmlns:a16="http://schemas.microsoft.com/office/drawing/2014/main" id="{FF0916AA-7E94-D215-6696-B7741500E2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2" b="9509"/>
          <a:stretch/>
        </p:blipFill>
        <p:spPr bwMode="auto">
          <a:xfrm>
            <a:off x="2782887" y="764499"/>
            <a:ext cx="6626225" cy="592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A55E2A-4C27-3FCF-257B-53D87C78FA98}"/>
              </a:ext>
            </a:extLst>
          </p:cNvPr>
          <p:cNvSpPr txBox="1"/>
          <p:nvPr/>
        </p:nvSpPr>
        <p:spPr>
          <a:xfrm>
            <a:off x="2053883" y="0"/>
            <a:ext cx="89470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Какая страна не входила в состав СССР? </a:t>
            </a:r>
          </a:p>
          <a:p>
            <a:pPr algn="just"/>
            <a:r>
              <a:rPr lang="ru-RU" sz="2400" b="1" dirty="0"/>
              <a:t>А) Туркменистан; Б) Кыргызстан; В) Таджикистан; </a:t>
            </a:r>
            <a:r>
              <a:rPr lang="ru-RU" sz="2400" b="1" dirty="0">
                <a:solidFill>
                  <a:srgbClr val="FF0000"/>
                </a:solidFill>
              </a:rPr>
              <a:t>Г) Пакистан.</a:t>
            </a:r>
          </a:p>
        </p:txBody>
      </p:sp>
    </p:spTree>
    <p:extLst>
      <p:ext uri="{BB962C8B-B14F-4D97-AF65-F5344CB8AC3E}">
        <p14:creationId xmlns:p14="http://schemas.microsoft.com/office/powerpoint/2010/main" val="3997184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A65B5B-9E89-2DA4-235C-CAACCC4A1E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34" t="26215" r="32723" b="8609"/>
          <a:stretch/>
        </p:blipFill>
        <p:spPr>
          <a:xfrm>
            <a:off x="2643266" y="1622080"/>
            <a:ext cx="6905468" cy="50666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E6B442-8607-098F-79E4-67F26E6527B9}"/>
              </a:ext>
            </a:extLst>
          </p:cNvPr>
          <p:cNvSpPr txBox="1"/>
          <p:nvPr/>
        </p:nvSpPr>
        <p:spPr>
          <a:xfrm>
            <a:off x="8409482" y="185878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EDF888-BC33-E618-5654-E4836DB7C7F1}"/>
              </a:ext>
            </a:extLst>
          </p:cNvPr>
          <p:cNvSpPr txBox="1"/>
          <p:nvPr/>
        </p:nvSpPr>
        <p:spPr>
          <a:xfrm>
            <a:off x="8199620" y="1986994"/>
            <a:ext cx="1244182" cy="11121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80B299-F5D3-7F08-0275-9F89CC0315A8}"/>
              </a:ext>
            </a:extLst>
          </p:cNvPr>
          <p:cNvSpPr txBox="1"/>
          <p:nvPr/>
        </p:nvSpPr>
        <p:spPr>
          <a:xfrm>
            <a:off x="8199620" y="3801474"/>
            <a:ext cx="12441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dirty="0"/>
              <a:t>   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3B04FA-A6D5-2AE5-FAC0-05E5840C26C4}"/>
              </a:ext>
            </a:extLst>
          </p:cNvPr>
          <p:cNvSpPr txBox="1"/>
          <p:nvPr/>
        </p:nvSpPr>
        <p:spPr>
          <a:xfrm>
            <a:off x="8199620" y="5813174"/>
            <a:ext cx="1349114" cy="49987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B9FB18-4460-6AB9-8128-13CC4020A491}"/>
              </a:ext>
            </a:extLst>
          </p:cNvPr>
          <p:cNvSpPr txBox="1"/>
          <p:nvPr/>
        </p:nvSpPr>
        <p:spPr>
          <a:xfrm>
            <a:off x="224852" y="169245"/>
            <a:ext cx="11767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Какая тектоническая структура сформировалась в Беларуси во время складчатости, отмеченной вопросительным знаком? А) Оршанская впадина; Б) Белорусская антеклиза; В) Балтийская синеклиза; </a:t>
            </a:r>
            <a:r>
              <a:rPr lang="ru-RU" sz="2400" b="1" dirty="0">
                <a:solidFill>
                  <a:srgbClr val="FF0000"/>
                </a:solidFill>
              </a:rPr>
              <a:t>Г) </a:t>
            </a:r>
            <a:r>
              <a:rPr lang="ru-RU" sz="2400" b="1" dirty="0" err="1">
                <a:solidFill>
                  <a:srgbClr val="FF0000"/>
                </a:solidFill>
              </a:rPr>
              <a:t>Припятский</a:t>
            </a:r>
            <a:r>
              <a:rPr lang="ru-RU" sz="2400" b="1" dirty="0">
                <a:solidFill>
                  <a:srgbClr val="FF0000"/>
                </a:solidFill>
              </a:rPr>
              <a:t> прогиб.</a:t>
            </a:r>
          </a:p>
        </p:txBody>
      </p:sp>
    </p:spTree>
    <p:extLst>
      <p:ext uri="{BB962C8B-B14F-4D97-AF65-F5344CB8AC3E}">
        <p14:creationId xmlns:p14="http://schemas.microsoft.com/office/powerpoint/2010/main" val="580841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>
            <a:extLst>
              <a:ext uri="{FF2B5EF4-FFF2-40B4-BE49-F238E27FC236}">
                <a16:creationId xmlns:a16="http://schemas.microsoft.com/office/drawing/2014/main" id="{E29D2BDC-291A-2A32-9C3F-119EE0D61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353" y="795094"/>
            <a:ext cx="8861294" cy="59130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421970-7E09-43C2-8461-12D56126AC22}"/>
              </a:ext>
            </a:extLst>
          </p:cNvPr>
          <p:cNvSpPr txBox="1"/>
          <p:nvPr/>
        </p:nvSpPr>
        <p:spPr>
          <a:xfrm>
            <a:off x="0" y="104932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1. Данная фотография была сделана в: А) Армении; Б) ЮАР; В) Греции; </a:t>
            </a:r>
            <a:r>
              <a:rPr lang="ru-RU" sz="2400" b="1" dirty="0">
                <a:solidFill>
                  <a:srgbClr val="FF0000"/>
                </a:solidFill>
              </a:rPr>
              <a:t>Г) Бразилии.</a:t>
            </a:r>
          </a:p>
        </p:txBody>
      </p:sp>
    </p:spTree>
    <p:extLst>
      <p:ext uri="{BB962C8B-B14F-4D97-AF65-F5344CB8AC3E}">
        <p14:creationId xmlns:p14="http://schemas.microsoft.com/office/powerpoint/2010/main" val="24782046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38292DE-C444-A410-19AB-703424FFF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" y="1119110"/>
            <a:ext cx="10696575" cy="54292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22ADDF-4AB4-56D7-9A93-234AD5E37BC4}"/>
              </a:ext>
            </a:extLst>
          </p:cNvPr>
          <p:cNvSpPr txBox="1"/>
          <p:nvPr/>
        </p:nvSpPr>
        <p:spPr>
          <a:xfrm>
            <a:off x="0" y="54807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Назовите город Беларуси, где фиксируется наибольшее загрязнение воздуха?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Новополоцк; </a:t>
            </a:r>
            <a:r>
              <a:rPr lang="ru-RU" sz="2400" b="1" dirty="0"/>
              <a:t>Б) Светлогорск; В) Могилев; Г) Бобруйск.</a:t>
            </a:r>
          </a:p>
        </p:txBody>
      </p:sp>
    </p:spTree>
    <p:extLst>
      <p:ext uri="{BB962C8B-B14F-4D97-AF65-F5344CB8AC3E}">
        <p14:creationId xmlns:p14="http://schemas.microsoft.com/office/powerpoint/2010/main" val="3300565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13376C-DE94-B9F5-9CD7-EEAD40101A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12"/>
          <a:stretch/>
        </p:blipFill>
        <p:spPr>
          <a:xfrm>
            <a:off x="1873347" y="698016"/>
            <a:ext cx="8525252" cy="61599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AE9097-85D1-F367-9F34-29688B05A1B4}"/>
              </a:ext>
            </a:extLst>
          </p:cNvPr>
          <p:cNvSpPr txBox="1"/>
          <p:nvPr/>
        </p:nvSpPr>
        <p:spPr>
          <a:xfrm>
            <a:off x="3987384" y="131913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4BF0E6-0414-968D-F029-AF776394D946}"/>
              </a:ext>
            </a:extLst>
          </p:cNvPr>
          <p:cNvSpPr txBox="1"/>
          <p:nvPr/>
        </p:nvSpPr>
        <p:spPr>
          <a:xfrm>
            <a:off x="4774225" y="322894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94B4EA-76F2-C7F6-1195-F41ED2508833}"/>
              </a:ext>
            </a:extLst>
          </p:cNvPr>
          <p:cNvSpPr txBox="1"/>
          <p:nvPr/>
        </p:nvSpPr>
        <p:spPr>
          <a:xfrm>
            <a:off x="6583038" y="2363263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9E1F7-C90D-A560-DE26-88BA9327907B}"/>
              </a:ext>
            </a:extLst>
          </p:cNvPr>
          <p:cNvSpPr txBox="1"/>
          <p:nvPr/>
        </p:nvSpPr>
        <p:spPr>
          <a:xfrm>
            <a:off x="5821463" y="546391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41AE1E-1001-00EA-AE72-AFEC938604BC}"/>
              </a:ext>
            </a:extLst>
          </p:cNvPr>
          <p:cNvSpPr txBox="1"/>
          <p:nvPr/>
        </p:nvSpPr>
        <p:spPr>
          <a:xfrm>
            <a:off x="1" y="140494"/>
            <a:ext cx="944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</a:t>
            </a:r>
            <a:r>
              <a:rPr lang="ru-RU" sz="2400" b="1" dirty="0" err="1"/>
              <a:t>Кантабрийские</a:t>
            </a:r>
            <a:r>
              <a:rPr lang="ru-RU" sz="2400" b="1" dirty="0"/>
              <a:t> горы обозначены цифрой: </a:t>
            </a:r>
            <a:r>
              <a:rPr lang="ru-RU" sz="2400" b="1" dirty="0">
                <a:solidFill>
                  <a:srgbClr val="FF0000"/>
                </a:solidFill>
              </a:rPr>
              <a:t>А) 1; </a:t>
            </a:r>
            <a:r>
              <a:rPr lang="ru-RU" sz="2400" b="1" dirty="0"/>
              <a:t>Б) 2; В) 3; Г) 4.</a:t>
            </a:r>
          </a:p>
        </p:txBody>
      </p:sp>
    </p:spTree>
    <p:extLst>
      <p:ext uri="{BB962C8B-B14F-4D97-AF65-F5344CB8AC3E}">
        <p14:creationId xmlns:p14="http://schemas.microsoft.com/office/powerpoint/2010/main" val="1864383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B46D27-EE08-A269-0A82-227C4F487B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3" t="1811" r="35205" b="2581"/>
          <a:stretch/>
        </p:blipFill>
        <p:spPr>
          <a:xfrm>
            <a:off x="3897442" y="176134"/>
            <a:ext cx="7629993" cy="6505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3CDAE2-3ABB-9003-D6C0-9DC56AF5CA2D}"/>
              </a:ext>
            </a:extLst>
          </p:cNvPr>
          <p:cNvSpPr txBox="1"/>
          <p:nvPr/>
        </p:nvSpPr>
        <p:spPr>
          <a:xfrm>
            <a:off x="314793" y="779489"/>
            <a:ext cx="33777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30. На слайде показаны страны-лидеры за 2020 год по сбору: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кукурузы; </a:t>
            </a:r>
          </a:p>
          <a:p>
            <a:r>
              <a:rPr lang="ru-RU" sz="2400" b="1" dirty="0"/>
              <a:t>Б) пшеницы; </a:t>
            </a:r>
          </a:p>
          <a:p>
            <a:r>
              <a:rPr lang="ru-RU" sz="2400" b="1" dirty="0"/>
              <a:t>В) подсолнечника; </a:t>
            </a:r>
          </a:p>
          <a:p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40902288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EF61CC3-827F-D8F5-A33F-E58B3D110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819" y="0"/>
            <a:ext cx="4051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авая фигурная скобка 2">
            <a:extLst>
              <a:ext uri="{FF2B5EF4-FFF2-40B4-BE49-F238E27FC236}">
                <a16:creationId xmlns:a16="http://schemas.microsoft.com/office/drawing/2014/main" id="{9260BCC0-93E4-5527-093D-65103A5335B6}"/>
              </a:ext>
            </a:extLst>
          </p:cNvPr>
          <p:cNvSpPr/>
          <p:nvPr/>
        </p:nvSpPr>
        <p:spPr>
          <a:xfrm>
            <a:off x="8931119" y="2218544"/>
            <a:ext cx="389744" cy="644577"/>
          </a:xfrm>
          <a:prstGeom prst="righ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2AA48-8324-1E95-A878-FA182B2D9742}"/>
              </a:ext>
            </a:extLst>
          </p:cNvPr>
          <p:cNvSpPr txBox="1"/>
          <p:nvPr/>
        </p:nvSpPr>
        <p:spPr>
          <a:xfrm>
            <a:off x="9320863" y="2279222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C383F-AC7B-66F0-DD8C-41073EF1568F}"/>
              </a:ext>
            </a:extLst>
          </p:cNvPr>
          <p:cNvSpPr txBox="1"/>
          <p:nvPr/>
        </p:nvSpPr>
        <p:spPr>
          <a:xfrm>
            <a:off x="494676" y="269823"/>
            <a:ext cx="3732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31. Какой почвенный горизонт отмечен вопросительным знаком?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FE313A-15E5-5AE5-D8BE-8C7263BEB49F}"/>
              </a:ext>
            </a:extLst>
          </p:cNvPr>
          <p:cNvSpPr txBox="1"/>
          <p:nvPr/>
        </p:nvSpPr>
        <p:spPr>
          <a:xfrm>
            <a:off x="481092" y="2447622"/>
            <a:ext cx="40089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Подзолистый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(вымывания, элювиальный)</a:t>
            </a:r>
          </a:p>
        </p:txBody>
      </p:sp>
    </p:spTree>
    <p:extLst>
      <p:ext uri="{BB962C8B-B14F-4D97-AF65-F5344CB8AC3E}">
        <p14:creationId xmlns:p14="http://schemas.microsoft.com/office/powerpoint/2010/main" val="1103595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2E4DAC96-05E6-4C9F-BDDF-04329E4C1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19" b="12330"/>
          <a:stretch/>
        </p:blipFill>
        <p:spPr bwMode="auto">
          <a:xfrm>
            <a:off x="3951946" y="3505916"/>
            <a:ext cx="4288108" cy="29159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EDC545E-35DB-4B8F-A7C1-1E2832EA4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277" y="459030"/>
            <a:ext cx="1225621" cy="153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8E3036D2-4E3D-4744-A360-71C0A7F68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29" y="2042832"/>
            <a:ext cx="3037114" cy="20247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2E81AC6-B5A7-4535-A7CE-32C0B3E485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0"/>
          <a:stretch/>
        </p:blipFill>
        <p:spPr bwMode="auto">
          <a:xfrm>
            <a:off x="3951946" y="459030"/>
            <a:ext cx="4288108" cy="273527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FBBF12AE-2507-4B4D-9987-61E507F2A7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57629" y="4397086"/>
            <a:ext cx="3037114" cy="20247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3610747C-EA23-422F-B53F-7C45DAF7A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6" y="2133586"/>
            <a:ext cx="2902505" cy="42882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2305BE1F-941E-4C87-A662-E693C8615D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" t="17168" r="1" b="20649"/>
          <a:stretch/>
        </p:blipFill>
        <p:spPr bwMode="auto">
          <a:xfrm>
            <a:off x="8557629" y="436170"/>
            <a:ext cx="3037114" cy="12771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A56B1E-CB89-F789-04D7-6356306BFEFC}"/>
              </a:ext>
            </a:extLst>
          </p:cNvPr>
          <p:cNvSpPr txBox="1"/>
          <p:nvPr/>
        </p:nvSpPr>
        <p:spPr>
          <a:xfrm>
            <a:off x="0" y="-63329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Назовите город.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8BEB56-2983-D423-C5AA-B49D93474EAE}"/>
              </a:ext>
            </a:extLst>
          </p:cNvPr>
          <p:cNvSpPr txBox="1"/>
          <p:nvPr/>
        </p:nvSpPr>
        <p:spPr>
          <a:xfrm>
            <a:off x="2912025" y="-25495"/>
            <a:ext cx="14446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Бобруйск</a:t>
            </a:r>
          </a:p>
        </p:txBody>
      </p:sp>
    </p:spTree>
    <p:extLst>
      <p:ext uri="{BB962C8B-B14F-4D97-AF65-F5344CB8AC3E}">
        <p14:creationId xmlns:p14="http://schemas.microsoft.com/office/powerpoint/2010/main" val="4080724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A972109B-2797-0CCB-3480-A88AF55AA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839" y="185737"/>
            <a:ext cx="7620000" cy="64865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65DE13-EFEF-EC44-5A2E-222B343FBE52}"/>
              </a:ext>
            </a:extLst>
          </p:cNvPr>
          <p:cNvSpPr txBox="1"/>
          <p:nvPr/>
        </p:nvSpPr>
        <p:spPr>
          <a:xfrm>
            <a:off x="359765" y="449705"/>
            <a:ext cx="33428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33. Назовите форму рельефа, выделенную цветом на карте.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17AF14-C93E-504C-783B-B03C67FCFCE0}"/>
              </a:ext>
            </a:extLst>
          </p:cNvPr>
          <p:cNvSpPr txBox="1"/>
          <p:nvPr/>
        </p:nvSpPr>
        <p:spPr>
          <a:xfrm>
            <a:off x="318819" y="2967334"/>
            <a:ext cx="3559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Минская возвышенность</a:t>
            </a:r>
          </a:p>
        </p:txBody>
      </p:sp>
    </p:spTree>
    <p:extLst>
      <p:ext uri="{BB962C8B-B14F-4D97-AF65-F5344CB8AC3E}">
        <p14:creationId xmlns:p14="http://schemas.microsoft.com/office/powerpoint/2010/main" val="1842071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049858-F1EC-48FF-FA39-7F30DD6B7AD8}"/>
              </a:ext>
            </a:extLst>
          </p:cNvPr>
          <p:cNvSpPr txBox="1"/>
          <p:nvPr/>
        </p:nvSpPr>
        <p:spPr>
          <a:xfrm>
            <a:off x="5246326" y="4965895"/>
            <a:ext cx="2663482" cy="1892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83532E-D0BD-633C-1262-EFDC703FB147}"/>
              </a:ext>
            </a:extLst>
          </p:cNvPr>
          <p:cNvSpPr txBox="1"/>
          <p:nvPr/>
        </p:nvSpPr>
        <p:spPr>
          <a:xfrm>
            <a:off x="331198" y="134912"/>
            <a:ext cx="11181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34. В какой стране мира можно увидеть подобное уличное шествие 1 и 2 ноября?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A8EAC60-FF1B-6442-5C1A-E669DCBE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580" y="1185760"/>
            <a:ext cx="8504420" cy="56722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6776BAD-01E9-EB97-0A9E-0D8C3FF368B6}"/>
              </a:ext>
            </a:extLst>
          </p:cNvPr>
          <p:cNvSpPr txBox="1"/>
          <p:nvPr/>
        </p:nvSpPr>
        <p:spPr>
          <a:xfrm>
            <a:off x="331198" y="1814732"/>
            <a:ext cx="312945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Правильный ответ – любая из нижеперечисленных стран: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Мексика, Гватемала, Никарагуа, Гондурас, Сальвадор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166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467121-8BA4-A139-DC68-FF9B549FF7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5" t="9026" r="2359" b="19385"/>
          <a:stretch/>
        </p:blipFill>
        <p:spPr>
          <a:xfrm>
            <a:off x="1713913" y="1261709"/>
            <a:ext cx="8764173" cy="49096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CAF3-81CA-8E22-75A6-091F85CBC063}"/>
              </a:ext>
            </a:extLst>
          </p:cNvPr>
          <p:cNvSpPr txBox="1"/>
          <p:nvPr/>
        </p:nvSpPr>
        <p:spPr>
          <a:xfrm>
            <a:off x="453364" y="344774"/>
            <a:ext cx="564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Какая страна изображена на слайде?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B0CA65C-2482-C387-7BA6-6AA6FCCC93C0}"/>
              </a:ext>
            </a:extLst>
          </p:cNvPr>
          <p:cNvSpPr txBox="1"/>
          <p:nvPr/>
        </p:nvSpPr>
        <p:spPr>
          <a:xfrm>
            <a:off x="6907236" y="344774"/>
            <a:ext cx="15654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Казахстан </a:t>
            </a:r>
          </a:p>
        </p:txBody>
      </p:sp>
    </p:spTree>
    <p:extLst>
      <p:ext uri="{BB962C8B-B14F-4D97-AF65-F5344CB8AC3E}">
        <p14:creationId xmlns:p14="http://schemas.microsoft.com/office/powerpoint/2010/main" val="4242017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2E4307-A988-B945-ECCE-AC6A474322FA}"/>
              </a:ext>
            </a:extLst>
          </p:cNvPr>
          <p:cNvSpPr txBox="1"/>
          <p:nvPr/>
        </p:nvSpPr>
        <p:spPr>
          <a:xfrm>
            <a:off x="267286" y="506436"/>
            <a:ext cx="2490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4B756F3-3170-83AE-AA31-9ED49225F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r="4604"/>
          <a:stretch/>
        </p:blipFill>
        <p:spPr bwMode="auto">
          <a:xfrm>
            <a:off x="3019864" y="0"/>
            <a:ext cx="9172136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6107B48-1680-7613-2955-883AE1C36325}"/>
              </a:ext>
            </a:extLst>
          </p:cNvPr>
          <p:cNvSpPr txBox="1"/>
          <p:nvPr/>
        </p:nvSpPr>
        <p:spPr>
          <a:xfrm>
            <a:off x="112542" y="2827606"/>
            <a:ext cx="32823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Борщевик Сосновского</a:t>
            </a:r>
          </a:p>
        </p:txBody>
      </p:sp>
    </p:spTree>
    <p:extLst>
      <p:ext uri="{BB962C8B-B14F-4D97-AF65-F5344CB8AC3E}">
        <p14:creationId xmlns:p14="http://schemas.microsoft.com/office/powerpoint/2010/main" val="23582450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7" y="2518349"/>
            <a:ext cx="30180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429717" y="79954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9FE693-720D-7E8C-B0A3-94662ED993AA}"/>
              </a:ext>
            </a:extLst>
          </p:cNvPr>
          <p:cNvSpPr txBox="1"/>
          <p:nvPr/>
        </p:nvSpPr>
        <p:spPr>
          <a:xfrm>
            <a:off x="7019778" y="79954"/>
            <a:ext cx="11945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Замбия</a:t>
            </a:r>
          </a:p>
        </p:txBody>
      </p:sp>
    </p:spTree>
    <p:extLst>
      <p:ext uri="{BB962C8B-B14F-4D97-AF65-F5344CB8AC3E}">
        <p14:creationId xmlns:p14="http://schemas.microsoft.com/office/powerpoint/2010/main" val="2080372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81E3CC09-00F0-378E-F5D6-94293F45A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8"/>
          <a:stretch/>
        </p:blipFill>
        <p:spPr bwMode="auto">
          <a:xfrm>
            <a:off x="0" y="1444052"/>
            <a:ext cx="12192000" cy="5413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80C9CB-A155-15C3-054D-8F045B923E7C}"/>
              </a:ext>
            </a:extLst>
          </p:cNvPr>
          <p:cNvSpPr txBox="1"/>
          <p:nvPr/>
        </p:nvSpPr>
        <p:spPr>
          <a:xfrm>
            <a:off x="0" y="10304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выбросы диоксида углерода; </a:t>
            </a:r>
            <a:r>
              <a:rPr lang="ru-RU" sz="2400" b="1" dirty="0"/>
              <a:t>Б) смертность от ковида; В) ВВП по ППС; Г) численность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40130734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id="{96962526-EA70-DDE2-3D70-94B9D35BB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728" y="475937"/>
            <a:ext cx="6435640" cy="59061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326E1E-1444-D167-7B9A-6B15DA2CB0D3}"/>
              </a:ext>
            </a:extLst>
          </p:cNvPr>
          <p:cNvSpPr txBox="1"/>
          <p:nvPr/>
        </p:nvSpPr>
        <p:spPr>
          <a:xfrm>
            <a:off x="209863" y="614597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377FC3-16F7-ED04-FDB4-2A30770FBA7F}"/>
              </a:ext>
            </a:extLst>
          </p:cNvPr>
          <p:cNvSpPr txBox="1"/>
          <p:nvPr/>
        </p:nvSpPr>
        <p:spPr>
          <a:xfrm>
            <a:off x="734591" y="2518117"/>
            <a:ext cx="17430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Афганистан</a:t>
            </a:r>
          </a:p>
        </p:txBody>
      </p:sp>
    </p:spTree>
    <p:extLst>
      <p:ext uri="{BB962C8B-B14F-4D97-AF65-F5344CB8AC3E}">
        <p14:creationId xmlns:p14="http://schemas.microsoft.com/office/powerpoint/2010/main" val="33934234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C5A3CF83-8DE8-8C7A-213A-D435ADA29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484" y="1169461"/>
            <a:ext cx="4232535" cy="32000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>
            <a:extLst>
              <a:ext uri="{FF2B5EF4-FFF2-40B4-BE49-F238E27FC236}">
                <a16:creationId xmlns:a16="http://schemas.microsoft.com/office/drawing/2014/main" id="{8BE0E503-0ECC-2BD1-E810-90BC0663B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52" y="1184331"/>
            <a:ext cx="5015926" cy="31851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537E01-AB24-2037-4761-4E853B700C15}"/>
              </a:ext>
            </a:extLst>
          </p:cNvPr>
          <p:cNvSpPr txBox="1"/>
          <p:nvPr/>
        </p:nvSpPr>
        <p:spPr>
          <a:xfrm>
            <a:off x="554635" y="359764"/>
            <a:ext cx="9326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Как называется территория, обозначенная красным квадратом?</a:t>
            </a:r>
          </a:p>
        </p:txBody>
      </p:sp>
      <p:pic>
        <p:nvPicPr>
          <p:cNvPr id="47110" name="Picture 6">
            <a:extLst>
              <a:ext uri="{FF2B5EF4-FFF2-40B4-BE49-F238E27FC236}">
                <a16:creationId xmlns:a16="http://schemas.microsoft.com/office/drawing/2014/main" id="{4BC8808E-1A97-F806-6AD5-FEEE373DC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04" y="3429000"/>
            <a:ext cx="4668811" cy="3112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>
            <a:extLst>
              <a:ext uri="{FF2B5EF4-FFF2-40B4-BE49-F238E27FC236}">
                <a16:creationId xmlns:a16="http://schemas.microsoft.com/office/drawing/2014/main" id="{76EA18F4-12CB-69B9-8D55-D43784A7E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739" y="4637163"/>
            <a:ext cx="2802379" cy="18610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9538F70-2A22-6E50-BA50-4E9B6BF4FD38}"/>
              </a:ext>
            </a:extLst>
          </p:cNvPr>
          <p:cNvSpPr txBox="1"/>
          <p:nvPr/>
        </p:nvSpPr>
        <p:spPr>
          <a:xfrm>
            <a:off x="9832440" y="359764"/>
            <a:ext cx="1723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Сектор Газа</a:t>
            </a:r>
          </a:p>
        </p:txBody>
      </p:sp>
    </p:spTree>
    <p:extLst>
      <p:ext uri="{BB962C8B-B14F-4D97-AF65-F5344CB8AC3E}">
        <p14:creationId xmlns:p14="http://schemas.microsoft.com/office/powerpoint/2010/main" val="26826858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FDBE55-CCF5-9053-4AAA-621BDEC82E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2" t="10036" r="11230" b="2709"/>
          <a:stretch/>
        </p:blipFill>
        <p:spPr>
          <a:xfrm>
            <a:off x="1184316" y="1109272"/>
            <a:ext cx="9823367" cy="5591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8143B6-0308-F981-9D28-A780E491EACC}"/>
              </a:ext>
            </a:extLst>
          </p:cNvPr>
          <p:cNvSpPr txBox="1"/>
          <p:nvPr/>
        </p:nvSpPr>
        <p:spPr>
          <a:xfrm>
            <a:off x="2086696" y="359763"/>
            <a:ext cx="8018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40. Фрагмент карты какой страны представлен на слайде?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5AD335-9445-B994-51F3-D8DF4D8613A2}"/>
              </a:ext>
            </a:extLst>
          </p:cNvPr>
          <p:cNvSpPr txBox="1"/>
          <p:nvPr/>
        </p:nvSpPr>
        <p:spPr>
          <a:xfrm>
            <a:off x="10219647" y="359763"/>
            <a:ext cx="1576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Австралия</a:t>
            </a:r>
          </a:p>
        </p:txBody>
      </p:sp>
    </p:spTree>
    <p:extLst>
      <p:ext uri="{BB962C8B-B14F-4D97-AF65-F5344CB8AC3E}">
        <p14:creationId xmlns:p14="http://schemas.microsoft.com/office/powerpoint/2010/main" val="13331255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65E7CCFE-DBAC-7A59-55FB-00A999552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70" y="831955"/>
            <a:ext cx="7833860" cy="60260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585356-A1C3-C4C9-80E0-6FFEEA01BA2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3. Данный народ проживает на территории: А) Бразилии; Б) Папуа-Новой Гвинеи; В) Австралии; </a:t>
            </a:r>
            <a:r>
              <a:rPr lang="ru-RU" sz="2400" b="1" dirty="0">
                <a:solidFill>
                  <a:srgbClr val="FF0000"/>
                </a:solidFill>
              </a:rPr>
              <a:t>Г) Эфиопии.</a:t>
            </a:r>
          </a:p>
        </p:txBody>
      </p:sp>
    </p:spTree>
    <p:extLst>
      <p:ext uri="{BB962C8B-B14F-4D97-AF65-F5344CB8AC3E}">
        <p14:creationId xmlns:p14="http://schemas.microsoft.com/office/powerpoint/2010/main" val="361870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63D29CB8-E294-F5DF-3BE2-FB49FFB6DC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"/>
          <a:stretch/>
        </p:blipFill>
        <p:spPr bwMode="auto">
          <a:xfrm>
            <a:off x="1640844" y="830997"/>
            <a:ext cx="8910312" cy="58175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B9E7B-83E6-33D1-4743-887C56EE23B4}"/>
              </a:ext>
            </a:extLst>
          </p:cNvPr>
          <p:cNvSpPr txBox="1"/>
          <p:nvPr/>
        </p:nvSpPr>
        <p:spPr>
          <a:xfrm>
            <a:off x="1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Данная страна граничит с: А) Саудовской Аравией; Б) Турцией; В) Китаем; </a:t>
            </a:r>
            <a:r>
              <a:rPr lang="ru-RU" sz="2400" b="1" dirty="0">
                <a:solidFill>
                  <a:srgbClr val="FF0000"/>
                </a:solidFill>
              </a:rPr>
              <a:t>Г) Афганистаном.</a:t>
            </a:r>
          </a:p>
        </p:txBody>
      </p:sp>
    </p:spTree>
    <p:extLst>
      <p:ext uri="{BB962C8B-B14F-4D97-AF65-F5344CB8AC3E}">
        <p14:creationId xmlns:p14="http://schemas.microsoft.com/office/powerpoint/2010/main" val="269638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Melbourne, the Bass Strait and Tasmania from the ISS : r/austra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103" y="961793"/>
            <a:ext cx="8637792" cy="576302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1A950E-C0A1-9FDE-4D89-842BDC69092C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5. На спутниковом снимке показан: А) Магелланов пролив; Б) пролив Дрейка; </a:t>
            </a:r>
            <a:r>
              <a:rPr lang="ru-RU" sz="2400" b="1" dirty="0">
                <a:solidFill>
                  <a:srgbClr val="FF0000"/>
                </a:solidFill>
              </a:rPr>
              <a:t>В) Бассов пролив; </a:t>
            </a:r>
            <a:r>
              <a:rPr lang="ru-RU" sz="2400" b="1" dirty="0"/>
              <a:t>Г) Гибралтарский пролив. </a:t>
            </a:r>
          </a:p>
        </p:txBody>
      </p:sp>
    </p:spTree>
    <p:extLst>
      <p:ext uri="{BB962C8B-B14F-4D97-AF65-F5344CB8AC3E}">
        <p14:creationId xmlns:p14="http://schemas.microsoft.com/office/powerpoint/2010/main" val="145256816"/>
      </p:ext>
    </p:extLst>
  </p:cSld>
  <p:clrMapOvr>
    <a:masterClrMapping/>
  </p:clrMapOvr>
  <p:transition spd="slow" advTm="6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5254B5-78DE-9891-CBFE-03DEA68BA113}"/>
              </a:ext>
            </a:extLst>
          </p:cNvPr>
          <p:cNvSpPr txBox="1"/>
          <p:nvPr/>
        </p:nvSpPr>
        <p:spPr>
          <a:xfrm>
            <a:off x="1" y="22485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6. Определите город по климатической диаграмме: </a:t>
            </a:r>
            <a:r>
              <a:rPr lang="ru-RU" sz="2400" b="1" dirty="0">
                <a:solidFill>
                  <a:srgbClr val="FF0000"/>
                </a:solidFill>
              </a:rPr>
              <a:t>А) Сингапур; </a:t>
            </a:r>
            <a:r>
              <a:rPr lang="ru-RU" sz="2400" b="1" dirty="0"/>
              <a:t>Б) Каир; В) Верхоянск; Г) Антананариву.</a:t>
            </a: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16B51D22-6C6E-314C-9F43-E2A8AD67CE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 b="2695"/>
          <a:stretch/>
        </p:blipFill>
        <p:spPr bwMode="auto">
          <a:xfrm>
            <a:off x="3304202" y="1219624"/>
            <a:ext cx="5583596" cy="504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702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>
            <a:extLst>
              <a:ext uri="{FF2B5EF4-FFF2-40B4-BE49-F238E27FC236}">
                <a16:creationId xmlns:a16="http://schemas.microsoft.com/office/drawing/2014/main" id="{462E9330-A6A2-8824-E135-9FA9A6444C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2"/>
          <a:stretch/>
        </p:blipFill>
        <p:spPr bwMode="auto">
          <a:xfrm>
            <a:off x="3372786" y="1719926"/>
            <a:ext cx="6533213" cy="475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C7BA4E-DC21-4113-0052-6E46440BD7E1}"/>
              </a:ext>
            </a:extLst>
          </p:cNvPr>
          <p:cNvSpPr txBox="1"/>
          <p:nvPr/>
        </p:nvSpPr>
        <p:spPr>
          <a:xfrm>
            <a:off x="1111348" y="223007"/>
            <a:ext cx="10494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7. Данная половозрастная пирамида характерна для большинства: </a:t>
            </a:r>
          </a:p>
          <a:p>
            <a:r>
              <a:rPr lang="ru-RU" sz="2400" b="1" dirty="0"/>
              <a:t>А) развитых стран; </a:t>
            </a:r>
            <a:r>
              <a:rPr lang="ru-RU" sz="2400" b="1" dirty="0">
                <a:solidFill>
                  <a:srgbClr val="FF0000"/>
                </a:solidFill>
              </a:rPr>
              <a:t>Б) развивающихся стран; </a:t>
            </a:r>
            <a:r>
              <a:rPr lang="ru-RU" sz="2400" b="1" dirty="0"/>
              <a:t>В) стран НАТО; Г) стран ОПЕК.</a:t>
            </a:r>
          </a:p>
        </p:txBody>
      </p:sp>
    </p:spTree>
    <p:extLst>
      <p:ext uri="{BB962C8B-B14F-4D97-AF65-F5344CB8AC3E}">
        <p14:creationId xmlns:p14="http://schemas.microsoft.com/office/powerpoint/2010/main" val="4448389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1123</Words>
  <Application>Microsoft Office PowerPoint</Application>
  <PresentationFormat>Широкоэкранный</PresentationFormat>
  <Paragraphs>116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17</cp:revision>
  <dcterms:created xsi:type="dcterms:W3CDTF">2022-10-21T18:46:21Z</dcterms:created>
  <dcterms:modified xsi:type="dcterms:W3CDTF">2022-11-03T06:51:25Z</dcterms:modified>
</cp:coreProperties>
</file>