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76" r:id="rId2"/>
    <p:sldId id="295" r:id="rId3"/>
    <p:sldId id="887" r:id="rId4"/>
    <p:sldId id="881" r:id="rId5"/>
    <p:sldId id="894" r:id="rId6"/>
    <p:sldId id="877" r:id="rId7"/>
    <p:sldId id="891" r:id="rId8"/>
    <p:sldId id="898" r:id="rId9"/>
    <p:sldId id="903" r:id="rId10"/>
    <p:sldId id="911" r:id="rId11"/>
    <p:sldId id="714" r:id="rId12"/>
    <p:sldId id="916" r:id="rId13"/>
    <p:sldId id="921" r:id="rId14"/>
    <p:sldId id="726" r:id="rId15"/>
    <p:sldId id="721" r:id="rId16"/>
    <p:sldId id="727" r:id="rId17"/>
    <p:sldId id="738" r:id="rId18"/>
    <p:sldId id="731" r:id="rId19"/>
    <p:sldId id="734" r:id="rId20"/>
    <p:sldId id="742" r:id="rId21"/>
    <p:sldId id="745" r:id="rId22"/>
    <p:sldId id="818" r:id="rId23"/>
    <p:sldId id="819" r:id="rId24"/>
    <p:sldId id="822" r:id="rId25"/>
    <p:sldId id="830" r:id="rId26"/>
    <p:sldId id="835" r:id="rId27"/>
    <p:sldId id="808" r:id="rId28"/>
    <p:sldId id="905" r:id="rId29"/>
    <p:sldId id="913" r:id="rId30"/>
    <p:sldId id="914" r:id="rId31"/>
    <p:sldId id="874" r:id="rId32"/>
    <p:sldId id="762" r:id="rId33"/>
    <p:sldId id="476" r:id="rId34"/>
    <p:sldId id="750" r:id="rId35"/>
    <p:sldId id="839" r:id="rId36"/>
    <p:sldId id="836" r:id="rId37"/>
    <p:sldId id="837" r:id="rId38"/>
    <p:sldId id="828" r:id="rId39"/>
    <p:sldId id="923" r:id="rId40"/>
    <p:sldId id="885" r:id="rId41"/>
    <p:sldId id="896" r:id="rId42"/>
    <p:sldId id="263" r:id="rId43"/>
    <p:sldId id="924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3898" autoAdjust="0"/>
  </p:normalViewPr>
  <p:slideViewPr>
    <p:cSldViewPr snapToGrid="0">
      <p:cViewPr varScale="1">
        <p:scale>
          <a:sx n="64" d="100"/>
          <a:sy n="64" d="100"/>
        </p:scale>
        <p:origin x="9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61E54-801D-4C37-8797-156C9AAC66FA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97E148-06CC-4036-AE69-91CFBE7781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192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id="{B48EEAD7-72D3-55A2-7519-3731BA63D3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id="{6AD25E0D-7A56-B6E7-A9C5-EF1FA6ED7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id="{C2377599-826E-512F-80B0-FE78D00C94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EE8E07F-D1CF-45BF-B4A9-B0C423F6954D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C83338-96B2-109A-2DC2-F6D074606C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18B4CFD-0F4F-DDB6-D168-BB0B79970F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E6D0E2-B729-294E-C51E-4AA41BDE58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F51669-AEBD-4530-3127-DEA4215EE3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F97E849-FF54-3011-CCB1-1B3B2BD88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255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417CF7-6CBE-338F-4769-D60F4D214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DCB0C27-E4BE-671B-4A4E-0DC7A2695D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4E22402-C950-397E-B2C4-CC9C08AC1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3D3C2C-97E4-2D39-EABE-F795F771F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94DD9C-B725-DDC1-1302-E90CEC477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9055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57D5A65-D8BD-EF37-4F1F-5F905928E2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8EA5BB6-0837-1D08-5BC7-4C6B7A7683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A72491E-DB08-991A-EF0A-9590D2F73E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1E19A0-1DE5-000C-6ECB-9DA3EA465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092C2E-0DDC-6CD7-B9DD-F1CF1DB08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218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67068F-FC38-2032-BDB6-00531423F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CDEEDA-5ED6-8B32-07B2-07AB452BF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CCA7DB-365D-A7D4-E17F-49D42E4D7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9F88B2-7510-4134-D2EA-ECC6C957C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12A0F7B-AF58-97A4-21E2-BF0F28768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5281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4AD965-07ED-AB26-A318-A48B19C8D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6ADC8F-5680-E69A-3AB3-006BB93FA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2561697-6586-A856-A9B7-5C405F32B7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AA7F5C-687F-EC91-8B65-8623186A3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C38809-473E-F8D6-3F27-D8650D978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753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27BEE1-CBCB-7297-99EF-F3769507D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9D3D45-221C-AB00-F561-2E80D607A6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21BAD0E-79B0-0366-17B9-C062E2DDAD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316C5E-56EE-5349-5324-E634215C4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3F21B29-594E-C5E9-DC62-4153921F7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59D1EE-064E-4E2D-8476-3D624CD6E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58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93B0AC-F87B-D65F-219D-6FD6B5BB4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CAA470-2815-D3B2-CE78-958251D0C3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3240DF4-2662-DF21-F0CD-B53FD24A2A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598B1B4-ED86-32BE-A678-450842F143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A4514E4-B197-1753-C499-5C6A912196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2307AF5B-3440-FD42-658B-2EC6EE742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6DC69DF-076A-50BB-3028-7AA1591BE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3A1C7E2B-6DAF-71BD-9936-80071DC518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807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D84E3F-94A3-36F2-D043-F71A2DB9F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1EE16E0-84B1-0069-A712-378FB1530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B31275C-BD61-0858-5BD7-94118EA2B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F2A812D-17A6-AA78-1B8E-5109E9CAC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701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24E38C2-98E2-D031-7097-5E8B24F33B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2FC66AD-37D2-D1A7-73F4-C28B42807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74D6BEA-C75D-B738-8280-103D05ED2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765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117D1F-AA1A-CA12-8B35-D7F32929D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29C608-24F0-D0B4-CC94-E5F8294DA9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5BE3CC6-37AB-32F9-B97E-64BE0DCBD2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EDE793F-B431-0FFD-013E-56C8CBCF06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C3BEAE-C731-D1B1-61E1-FBBA9B412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DCE280-5CC2-6CD7-B07C-2A57CF0D5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1272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BC48DF-7EBC-B450-1D8B-530B4CD1E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A9B53EB-060D-77F3-A1B3-AA76B58830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B1C06D-D934-F7FB-5BCD-8F64218AC9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92C4F4C-2F4F-B76A-50C3-6D36BDA47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6B15656-9CB9-E3F4-360A-97BF86956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BCE75F-3652-9B44-364D-37CEE486C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830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37990B-2C40-9F96-2DB3-98A6C3145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36DC497-FFA3-21CD-36E6-B93DF4BC1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48FBBB0-AB1A-2C2B-0D19-E3AEAEF05D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59DBA3-B675-4E7D-8E69-EE87F85259EC}" type="datetimeFigureOut">
              <a:rPr lang="ru-RU" smtClean="0"/>
              <a:t>21.10.2022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6ECC45F-6617-5A62-91AE-106FC501C9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19737A-8DAD-4494-0816-2EF1E666DF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0CE59-99F3-4EF5-A022-448CE331D3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596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>
            <a:extLst>
              <a:ext uri="{FF2B5EF4-FFF2-40B4-BE49-F238E27FC236}">
                <a16:creationId xmlns:a16="http://schemas.microsoft.com/office/drawing/2014/main" id="{DB936340-F172-DBBD-286D-830DDFDC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041" y="2782669"/>
            <a:ext cx="692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4400" b="1" dirty="0">
                <a:latin typeface="+mn-lt"/>
                <a:cs typeface="Times New Roman" panose="02020603050405020304" pitchFamily="18" charset="0"/>
              </a:rPr>
              <a:t>МУЛЬТИМЕДИЙНЫЙ ТЕСТ</a:t>
            </a: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id="{95AB4678-FBA1-BC72-FAD5-AF7B256E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08475" algn="just">
              <a:defRPr/>
            </a:pPr>
            <a:endParaRPr lang="ru-RU" sz="1600" dirty="0"/>
          </a:p>
          <a:p>
            <a:pPr indent="4308475" algn="just">
              <a:defRPr/>
            </a:pPr>
            <a:endParaRPr lang="ru-RU" sz="1600" dirty="0"/>
          </a:p>
          <a:p>
            <a:pPr algn="ctr" eaLnBrk="1" hangingPunct="1">
              <a:defRPr/>
            </a:pPr>
            <a:endParaRPr lang="ru-RU" dirty="0"/>
          </a:p>
          <a:p>
            <a:pPr algn="ctr" eaLnBrk="1" hangingPunct="1"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cs typeface="Times New Roman" panose="02020603050405020304" pitchFamily="18" charset="0"/>
              </a:rPr>
              <a:t> этап Республиканской олимпиады по учебному предмету «География» 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2/20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3 учебный год</a:t>
            </a:r>
            <a:endParaRPr lang="en-US" sz="2800" b="1" dirty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id="{92D752F5-9774-55E3-4483-F8690AAA3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216" y="407262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b="1" dirty="0">
                <a:latin typeface="+mn-lt"/>
                <a:cs typeface="Times New Roman" panose="02020603050405020304" pitchFamily="18" charset="0"/>
              </a:rPr>
              <a:t>11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>
            <a:extLst>
              <a:ext uri="{FF2B5EF4-FFF2-40B4-BE49-F238E27FC236}">
                <a16:creationId xmlns:a16="http://schemas.microsoft.com/office/drawing/2014/main" id="{053555B5-DE30-AF03-5A54-8E8A2639A6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89" t="18328" r="32907" b="16623"/>
          <a:stretch/>
        </p:blipFill>
        <p:spPr bwMode="auto">
          <a:xfrm>
            <a:off x="4935511" y="2378547"/>
            <a:ext cx="2320977" cy="223969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CE0347EC-A5D1-970D-B65F-52D565875E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52" b="17768"/>
          <a:stretch/>
        </p:blipFill>
        <p:spPr bwMode="auto">
          <a:xfrm>
            <a:off x="7473611" y="976861"/>
            <a:ext cx="4205060" cy="27240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E39699A6-39C3-8B44-CDB6-75AD67DCEC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28" t="7213" r="7541" b="2732"/>
          <a:stretch/>
        </p:blipFill>
        <p:spPr bwMode="auto">
          <a:xfrm>
            <a:off x="7473611" y="4000078"/>
            <a:ext cx="4205060" cy="25935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>
            <a:extLst>
              <a:ext uri="{FF2B5EF4-FFF2-40B4-BE49-F238E27FC236}">
                <a16:creationId xmlns:a16="http://schemas.microsoft.com/office/drawing/2014/main" id="{0EB2C331-C6A7-22E6-B164-A950FD578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8" y="973113"/>
            <a:ext cx="4205060" cy="28033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2" name="Picture 6">
            <a:extLst>
              <a:ext uri="{FF2B5EF4-FFF2-40B4-BE49-F238E27FC236}">
                <a16:creationId xmlns:a16="http://schemas.microsoft.com/office/drawing/2014/main" id="{97E867A1-47CF-D88A-AFAA-15C44AC41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27" y="4027890"/>
            <a:ext cx="4205060" cy="25358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8313039-3021-8C86-093F-C12A46443D3C}"/>
              </a:ext>
            </a:extLst>
          </p:cNvPr>
          <p:cNvSpPr txBox="1"/>
          <p:nvPr/>
        </p:nvSpPr>
        <p:spPr>
          <a:xfrm>
            <a:off x="703596" y="1147958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A292B5-A8AF-CFFB-64FA-1B8D1F8044FF}"/>
              </a:ext>
            </a:extLst>
          </p:cNvPr>
          <p:cNvSpPr txBox="1"/>
          <p:nvPr/>
        </p:nvSpPr>
        <p:spPr>
          <a:xfrm>
            <a:off x="7679019" y="4223700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0F7371-DF7D-11BB-379C-EB72D122F137}"/>
              </a:ext>
            </a:extLst>
          </p:cNvPr>
          <p:cNvSpPr txBox="1"/>
          <p:nvPr/>
        </p:nvSpPr>
        <p:spPr>
          <a:xfrm>
            <a:off x="7679019" y="1147958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8BC1DF-5CA1-5178-E269-434F14B1A4AD}"/>
              </a:ext>
            </a:extLst>
          </p:cNvPr>
          <p:cNvSpPr txBox="1"/>
          <p:nvPr/>
        </p:nvSpPr>
        <p:spPr>
          <a:xfrm>
            <a:off x="701646" y="4225454"/>
            <a:ext cx="33955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647607-4F48-06F2-0153-069DCF219C9D}"/>
              </a:ext>
            </a:extLst>
          </p:cNvPr>
          <p:cNvSpPr txBox="1"/>
          <p:nvPr/>
        </p:nvSpPr>
        <p:spPr>
          <a:xfrm>
            <a:off x="837805" y="212307"/>
            <a:ext cx="77611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8. Какой стране принадлежит бренд? А) 1; Б) 2; В) 3; Г) 4.</a:t>
            </a:r>
          </a:p>
        </p:txBody>
      </p:sp>
    </p:spTree>
    <p:extLst>
      <p:ext uri="{BB962C8B-B14F-4D97-AF65-F5344CB8AC3E}">
        <p14:creationId xmlns:p14="http://schemas.microsoft.com/office/powerpoint/2010/main" val="18188933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5CBB46DF-0382-57E0-F294-001B03935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586" y="1569660"/>
            <a:ext cx="8968828" cy="52379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DA18B36-B028-C875-D51E-2DEB1B99BD5A}"/>
              </a:ext>
            </a:extLst>
          </p:cNvPr>
          <p:cNvSpPr txBox="1"/>
          <p:nvPr/>
        </p:nvSpPr>
        <p:spPr>
          <a:xfrm>
            <a:off x="1" y="0"/>
            <a:ext cx="12192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9. Как называется и для чего используется приспособление, изображенное на рисунке? А) батометр </a:t>
            </a:r>
            <a:r>
              <a:rPr lang="ru-RU" sz="2400" b="1" dirty="0" err="1"/>
              <a:t>Нискина</a:t>
            </a:r>
            <a:r>
              <a:rPr lang="ru-RU" sz="2400" b="1" dirty="0"/>
              <a:t>, для отбора проб воды с глубины; Б) Диск </a:t>
            </a:r>
            <a:r>
              <a:rPr lang="ru-RU" sz="2400" b="1" dirty="0" err="1"/>
              <a:t>Секки</a:t>
            </a:r>
            <a:r>
              <a:rPr lang="ru-RU" sz="2400" b="1" dirty="0"/>
              <a:t>, для измерения прозрачности воды; В) знак теодолитного хода, для измерения расстояний; Г) лот с грузом, для измерения скорости движения судна. </a:t>
            </a:r>
          </a:p>
        </p:txBody>
      </p:sp>
    </p:spTree>
    <p:extLst>
      <p:ext uri="{BB962C8B-B14F-4D97-AF65-F5344CB8AC3E}">
        <p14:creationId xmlns:p14="http://schemas.microsoft.com/office/powerpoint/2010/main" val="2448288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0" name="Picture 4">
            <a:extLst>
              <a:ext uri="{FF2B5EF4-FFF2-40B4-BE49-F238E27FC236}">
                <a16:creationId xmlns:a16="http://schemas.microsoft.com/office/drawing/2014/main" id="{56CB4593-7362-5807-AD01-1BF3DE08E7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4"/>
          <a:stretch/>
        </p:blipFill>
        <p:spPr bwMode="auto">
          <a:xfrm>
            <a:off x="3056844" y="830997"/>
            <a:ext cx="6411005" cy="590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A603C0-0600-C6BF-E2D6-61D0BDC112CA}"/>
              </a:ext>
            </a:extLst>
          </p:cNvPr>
          <p:cNvSpPr txBox="1"/>
          <p:nvPr/>
        </p:nvSpPr>
        <p:spPr>
          <a:xfrm>
            <a:off x="2724151" y="0"/>
            <a:ext cx="7240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10. Как называются изолинии на карте? </a:t>
            </a:r>
          </a:p>
          <a:p>
            <a:r>
              <a:rPr lang="ru-RU" sz="2400" b="1" dirty="0"/>
              <a:t>А) изотермы; Б) изотахи; В) изогалины; Г) изогиеты.</a:t>
            </a:r>
          </a:p>
        </p:txBody>
      </p:sp>
    </p:spTree>
    <p:extLst>
      <p:ext uri="{BB962C8B-B14F-4D97-AF65-F5344CB8AC3E}">
        <p14:creationId xmlns:p14="http://schemas.microsoft.com/office/powerpoint/2010/main" val="2491658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AE2075B-4E20-9328-CC0D-8F72AD9598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90235"/>
            <a:ext cx="9753600" cy="486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3491B5-8AFB-FB63-6CF9-8A11871E5303}"/>
              </a:ext>
            </a:extLst>
          </p:cNvPr>
          <p:cNvSpPr txBox="1"/>
          <p:nvPr/>
        </p:nvSpPr>
        <p:spPr>
          <a:xfrm>
            <a:off x="1993692" y="164365"/>
            <a:ext cx="9233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11. Какую из стран не пересекает южный тропик? </a:t>
            </a:r>
          </a:p>
          <a:p>
            <a:pPr algn="just"/>
            <a:r>
              <a:rPr lang="ru-RU" sz="2400" b="1" dirty="0"/>
              <a:t>А) Перу; Б) Намибия; В) Мадагаскар; Г) Австралийский Союз. </a:t>
            </a:r>
          </a:p>
        </p:txBody>
      </p:sp>
    </p:spTree>
    <p:extLst>
      <p:ext uri="{BB962C8B-B14F-4D97-AF65-F5344CB8AC3E}">
        <p14:creationId xmlns:p14="http://schemas.microsoft.com/office/powerpoint/2010/main" val="1845772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776551FF-B81D-966E-15A7-29B95199A4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647" t="10472" r="2009" b="13206"/>
          <a:stretch/>
        </p:blipFill>
        <p:spPr>
          <a:xfrm>
            <a:off x="4407107" y="715271"/>
            <a:ext cx="7585023" cy="59890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FDD184-5BC1-4A80-C3DC-DA4E83002982}"/>
              </a:ext>
            </a:extLst>
          </p:cNvPr>
          <p:cNvSpPr txBox="1"/>
          <p:nvPr/>
        </p:nvSpPr>
        <p:spPr>
          <a:xfrm>
            <a:off x="199868" y="153649"/>
            <a:ext cx="47768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12. На карте показана мощность:</a:t>
            </a:r>
          </a:p>
          <a:p>
            <a:r>
              <a:rPr lang="ru-RU" sz="2400" b="1" dirty="0"/>
              <a:t>А) земной коры; </a:t>
            </a:r>
          </a:p>
          <a:p>
            <a:r>
              <a:rPr lang="ru-RU" sz="2400" b="1" dirty="0"/>
              <a:t>Б) литосферы; </a:t>
            </a:r>
          </a:p>
          <a:p>
            <a:r>
              <a:rPr lang="ru-RU" sz="2400" b="1" dirty="0"/>
              <a:t>В) осадочного чехла; </a:t>
            </a:r>
          </a:p>
          <a:p>
            <a:r>
              <a:rPr lang="ru-RU" sz="2400" b="1" dirty="0"/>
              <a:t>Г) тропосферы.</a:t>
            </a:r>
          </a:p>
        </p:txBody>
      </p:sp>
    </p:spTree>
    <p:extLst>
      <p:ext uri="{BB962C8B-B14F-4D97-AF65-F5344CB8AC3E}">
        <p14:creationId xmlns:p14="http://schemas.microsoft.com/office/powerpoint/2010/main" val="3686824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74D9BA0-714F-BC8F-7DCE-B5B78DD04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324" y="1222626"/>
            <a:ext cx="3055869" cy="449331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C2A8329-529E-D890-FF25-B6E36C89C6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5" t="12897" r="9703" b="9727"/>
          <a:stretch/>
        </p:blipFill>
        <p:spPr bwMode="auto">
          <a:xfrm>
            <a:off x="6265890" y="1222626"/>
            <a:ext cx="3372786" cy="44717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B750F1-219E-1040-5DAD-56099A5A12E3}"/>
              </a:ext>
            </a:extLst>
          </p:cNvPr>
          <p:cNvSpPr txBox="1"/>
          <p:nvPr/>
        </p:nvSpPr>
        <p:spPr>
          <a:xfrm>
            <a:off x="1783925" y="104931"/>
            <a:ext cx="89639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13. Кто автор первого учебника по географии Беларуси?</a:t>
            </a:r>
          </a:p>
          <a:p>
            <a:r>
              <a:rPr lang="ru-RU" sz="2400" b="1" dirty="0"/>
              <a:t>А) Сидорский С.И.; Б) Смолич А.А.; В) </a:t>
            </a:r>
            <a:r>
              <a:rPr lang="ru-RU" sz="2400" b="1" dirty="0" err="1"/>
              <a:t>Аношко</a:t>
            </a:r>
            <a:r>
              <a:rPr lang="ru-RU" sz="2400" b="1" dirty="0"/>
              <a:t> В.С.; Г) Якушко О.Ф.</a:t>
            </a:r>
          </a:p>
        </p:txBody>
      </p:sp>
    </p:spTree>
    <p:extLst>
      <p:ext uri="{BB962C8B-B14F-4D97-AF65-F5344CB8AC3E}">
        <p14:creationId xmlns:p14="http://schemas.microsoft.com/office/powerpoint/2010/main" val="333993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98C9C34-0EB6-CA4A-4609-5C9E0D34DB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3" t="7180" r="2445" b="67614"/>
          <a:stretch/>
        </p:blipFill>
        <p:spPr>
          <a:xfrm>
            <a:off x="659567" y="1551439"/>
            <a:ext cx="10872866" cy="4721945"/>
          </a:xfrm>
          <a:prstGeom prst="rect">
            <a:avLst/>
          </a:prstGeom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E547F0-1A9D-392D-E851-E8AD30820224}"/>
              </a:ext>
            </a:extLst>
          </p:cNvPr>
          <p:cNvSpPr txBox="1"/>
          <p:nvPr/>
        </p:nvSpPr>
        <p:spPr>
          <a:xfrm>
            <a:off x="8875125" y="3136612"/>
            <a:ext cx="37542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b="1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63FB89-9F23-1E14-BF84-E4CE404ACB79}"/>
              </a:ext>
            </a:extLst>
          </p:cNvPr>
          <p:cNvSpPr txBox="1"/>
          <p:nvPr/>
        </p:nvSpPr>
        <p:spPr>
          <a:xfrm>
            <a:off x="204866" y="426259"/>
            <a:ext cx="117822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14. Какие полезные ископаемые найдены в области, помеченной вопросительным знаком? А) калийная соль; Б) строительный камень; В) мел и мергель; Г) торф.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E43D02-1A76-3570-F3F7-748ECC9C63A1}"/>
              </a:ext>
            </a:extLst>
          </p:cNvPr>
          <p:cNvSpPr txBox="1"/>
          <p:nvPr/>
        </p:nvSpPr>
        <p:spPr>
          <a:xfrm>
            <a:off x="449705" y="3912411"/>
            <a:ext cx="8207391" cy="29455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7E69934-F3AB-A392-C148-4B4349B37C83}"/>
              </a:ext>
            </a:extLst>
          </p:cNvPr>
          <p:cNvSpPr txBox="1"/>
          <p:nvPr/>
        </p:nvSpPr>
        <p:spPr>
          <a:xfrm>
            <a:off x="449705" y="3324046"/>
            <a:ext cx="6850505" cy="28443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0640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7AF91D-1366-1B6E-9E13-CE6CDE5269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77" t="32997" r="40492" b="14433"/>
          <a:stretch/>
        </p:blipFill>
        <p:spPr>
          <a:xfrm>
            <a:off x="1267181" y="1199213"/>
            <a:ext cx="9306824" cy="52765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0B7F7E-2D4A-A321-0436-3AAA568FA19D}"/>
              </a:ext>
            </a:extLst>
          </p:cNvPr>
          <p:cNvSpPr txBox="1"/>
          <p:nvPr/>
        </p:nvSpPr>
        <p:spPr>
          <a:xfrm>
            <a:off x="1828800" y="1768839"/>
            <a:ext cx="1318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2020 год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6D1A7F-8626-79B3-1A7D-4467FFFB11F6}"/>
              </a:ext>
            </a:extLst>
          </p:cNvPr>
          <p:cNvSpPr txBox="1"/>
          <p:nvPr/>
        </p:nvSpPr>
        <p:spPr>
          <a:xfrm>
            <a:off x="7884826" y="2998032"/>
            <a:ext cx="175385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AF2DA-29C7-C404-FE76-DF9539E83AF9}"/>
              </a:ext>
            </a:extLst>
          </p:cNvPr>
          <p:cNvSpPr txBox="1"/>
          <p:nvPr/>
        </p:nvSpPr>
        <p:spPr>
          <a:xfrm>
            <a:off x="914399" y="284815"/>
            <a:ext cx="107779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15. В каком административном районе Беларуси наибольшая лесистость? </a:t>
            </a:r>
          </a:p>
          <a:p>
            <a:r>
              <a:rPr lang="ru-RU" sz="2400" b="1" dirty="0"/>
              <a:t>А) Свислочском; Б) Верхнедвинском; В) Городокском; Г) Россонском.</a:t>
            </a:r>
          </a:p>
        </p:txBody>
      </p:sp>
    </p:spTree>
    <p:extLst>
      <p:ext uri="{BB962C8B-B14F-4D97-AF65-F5344CB8AC3E}">
        <p14:creationId xmlns:p14="http://schemas.microsoft.com/office/powerpoint/2010/main" val="14516278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4D6FF3-FB09-36DB-81A3-8C2682A3E6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89" t="15503" r="15410" b="9487"/>
          <a:stretch/>
        </p:blipFill>
        <p:spPr>
          <a:xfrm>
            <a:off x="1034946" y="1388185"/>
            <a:ext cx="10122107" cy="52960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6D99346-E695-30CA-53BF-0A546EF80129}"/>
              </a:ext>
            </a:extLst>
          </p:cNvPr>
          <p:cNvSpPr txBox="1"/>
          <p:nvPr/>
        </p:nvSpPr>
        <p:spPr>
          <a:xfrm>
            <a:off x="1" y="2387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16. </a:t>
            </a:r>
            <a:r>
              <a:rPr lang="ru-RU" sz="2400" b="1" dirty="0" err="1"/>
              <a:t>Флювио</a:t>
            </a:r>
            <a:r>
              <a:rPr lang="ru-RU" sz="2400" b="1" dirty="0"/>
              <a:t>-гляциальные отложения распространены на равнинах: </a:t>
            </a:r>
          </a:p>
          <a:p>
            <a:pPr algn="just"/>
            <a:r>
              <a:rPr lang="ru-RU" sz="2400" b="1" dirty="0"/>
              <a:t>А) </a:t>
            </a:r>
            <a:r>
              <a:rPr lang="ru-RU" sz="2400" b="1" dirty="0" err="1"/>
              <a:t>Оршанско</a:t>
            </a:r>
            <a:r>
              <a:rPr lang="ru-RU" sz="2400" b="1" dirty="0"/>
              <a:t>-Могилевская и </a:t>
            </a:r>
            <a:r>
              <a:rPr lang="ru-RU" sz="2400" b="1" dirty="0" err="1"/>
              <a:t>Нарочано</a:t>
            </a:r>
            <a:r>
              <a:rPr lang="ru-RU" sz="2400" b="1" dirty="0"/>
              <a:t>-Вилейская; Б) </a:t>
            </a:r>
            <a:r>
              <a:rPr lang="ru-RU" sz="2400" b="1" dirty="0" err="1"/>
              <a:t>Центаральноберезинская</a:t>
            </a:r>
            <a:r>
              <a:rPr lang="ru-RU" sz="2400" b="1" dirty="0"/>
              <a:t> и </a:t>
            </a:r>
            <a:r>
              <a:rPr lang="ru-RU" sz="2400" b="1" dirty="0" err="1"/>
              <a:t>Прибугская</a:t>
            </a:r>
            <a:r>
              <a:rPr lang="ru-RU" sz="2400" b="1" dirty="0"/>
              <a:t>; В) Лидская и </a:t>
            </a:r>
            <a:r>
              <a:rPr lang="ru-RU" sz="2400" b="1" dirty="0" err="1"/>
              <a:t>Оршано</a:t>
            </a:r>
            <a:r>
              <a:rPr lang="ru-RU" sz="2400" b="1" dirty="0"/>
              <a:t>-Могилевская; Г) </a:t>
            </a:r>
            <a:r>
              <a:rPr lang="ru-RU" sz="2400" b="1" dirty="0" err="1"/>
              <a:t>Центральноберезинская</a:t>
            </a:r>
            <a:r>
              <a:rPr lang="ru-RU" sz="2400" b="1" dirty="0"/>
              <a:t> и Лидская.</a:t>
            </a:r>
          </a:p>
        </p:txBody>
      </p:sp>
    </p:spTree>
    <p:extLst>
      <p:ext uri="{BB962C8B-B14F-4D97-AF65-F5344CB8AC3E}">
        <p14:creationId xmlns:p14="http://schemas.microsoft.com/office/powerpoint/2010/main" val="8648025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342161-9885-775B-DD1C-B27CCBEF86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4" t="7649" r="27715" b="66984"/>
          <a:stretch/>
        </p:blipFill>
        <p:spPr>
          <a:xfrm>
            <a:off x="692046" y="1405602"/>
            <a:ext cx="10807908" cy="51829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9160641-C94F-98EB-38AE-1096B7C9A340}"/>
              </a:ext>
            </a:extLst>
          </p:cNvPr>
          <p:cNvSpPr txBox="1"/>
          <p:nvPr/>
        </p:nvSpPr>
        <p:spPr>
          <a:xfrm>
            <a:off x="5615249" y="4302177"/>
            <a:ext cx="327334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400" b="1" dirty="0"/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766B9B9-772B-EE8D-423E-0C8ADAE7600D}"/>
              </a:ext>
            </a:extLst>
          </p:cNvPr>
          <p:cNvSpPr txBox="1"/>
          <p:nvPr/>
        </p:nvSpPr>
        <p:spPr>
          <a:xfrm>
            <a:off x="-37012" y="0"/>
            <a:ext cx="122290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17. Вопросительным знаком обозначена: А) конечно-меренная возвышенность </a:t>
            </a:r>
            <a:r>
              <a:rPr lang="ru-RU" sz="2400" b="1" dirty="0" err="1"/>
              <a:t>поозерского</a:t>
            </a:r>
            <a:r>
              <a:rPr lang="ru-RU" sz="2400" b="1" dirty="0"/>
              <a:t> возраста; Б) конечно-моренная возвышенность </a:t>
            </a:r>
            <a:r>
              <a:rPr lang="ru-RU" sz="2400" b="1" dirty="0" err="1"/>
              <a:t>сожского</a:t>
            </a:r>
            <a:r>
              <a:rPr lang="ru-RU" sz="2400" b="1" dirty="0"/>
              <a:t> возраста; В) Ошмянская возвышенность; Г) </a:t>
            </a:r>
            <a:r>
              <a:rPr lang="ru-RU" sz="2400" b="1" dirty="0" err="1"/>
              <a:t>Нарочано</a:t>
            </a:r>
            <a:r>
              <a:rPr lang="ru-RU" sz="2400" b="1" dirty="0"/>
              <a:t>-Вилейская равнина.</a:t>
            </a:r>
          </a:p>
        </p:txBody>
      </p:sp>
    </p:spTree>
    <p:extLst>
      <p:ext uri="{BB962C8B-B14F-4D97-AF65-F5344CB8AC3E}">
        <p14:creationId xmlns:p14="http://schemas.microsoft.com/office/powerpoint/2010/main" val="425736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8FE4375-D8B6-ABCC-29EB-98493CBA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9288" y="520505"/>
            <a:ext cx="11012487" cy="6337494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Уважаемые участники олимпиады! </a:t>
            </a:r>
          </a:p>
          <a:p>
            <a:pPr algn="ctr" eaLnBrk="1" hangingPunct="1">
              <a:buFontTx/>
              <a:buNone/>
              <a:defRPr/>
            </a:pPr>
            <a:endParaRPr lang="ru-RU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>
                <a:cs typeface="Times New Roman" pitchFamily="18" charset="0"/>
              </a:rPr>
              <a:t>		</a:t>
            </a:r>
            <a:r>
              <a:rPr lang="ru-RU" sz="2600" b="1" dirty="0">
                <a:cs typeface="Times New Roman" pitchFamily="18" charset="0"/>
              </a:rPr>
              <a:t>Мультимедийный тест состоит из 40 вопросов. Из них 30 закрытых, стоимостью 1 балл и 10 открытых, стоимостью 2 балла. 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  <a:defRPr/>
            </a:pPr>
            <a:endParaRPr lang="ru-RU" sz="2400" dirty="0"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ЖЕЛАЕМ ВАМ УДАЧИ!</a:t>
            </a: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21739945-B6B5-9BB0-7F2E-4C72634CF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770" y="998935"/>
            <a:ext cx="9968459" cy="55994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AF8F7C-A0AD-F2E4-5ABD-2A89382E4322}"/>
              </a:ext>
            </a:extLst>
          </p:cNvPr>
          <p:cNvSpPr txBox="1"/>
          <p:nvPr/>
        </p:nvSpPr>
        <p:spPr>
          <a:xfrm>
            <a:off x="2468379" y="4762"/>
            <a:ext cx="72552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18. Этот пейзаж можно наблюдать в окрестностях: </a:t>
            </a:r>
          </a:p>
          <a:p>
            <a:r>
              <a:rPr lang="ru-RU" sz="2400" b="1" dirty="0"/>
              <a:t>А) Гомеля; Б) Гродно; В) Минска; Г) Могилева. </a:t>
            </a:r>
          </a:p>
        </p:txBody>
      </p:sp>
    </p:spTree>
    <p:extLst>
      <p:ext uri="{BB962C8B-B14F-4D97-AF65-F5344CB8AC3E}">
        <p14:creationId xmlns:p14="http://schemas.microsoft.com/office/powerpoint/2010/main" val="30327039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9291F6C-5AEB-DB3E-200F-7A3C77B8D6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6256"/>
          <a:stretch/>
        </p:blipFill>
        <p:spPr>
          <a:xfrm>
            <a:off x="314793" y="871349"/>
            <a:ext cx="4721901" cy="55331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0658" name="Picture 2">
            <a:extLst>
              <a:ext uri="{FF2B5EF4-FFF2-40B4-BE49-F238E27FC236}">
                <a16:creationId xmlns:a16="http://schemas.microsoft.com/office/drawing/2014/main" id="{5AD3B139-C086-5A0C-81FD-1F4ADFCA6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050" y="871349"/>
            <a:ext cx="7380158" cy="553281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329351-A2BF-D469-FF17-84F94344067C}"/>
              </a:ext>
            </a:extLst>
          </p:cNvPr>
          <p:cNvSpPr txBox="1"/>
          <p:nvPr/>
        </p:nvSpPr>
        <p:spPr>
          <a:xfrm>
            <a:off x="1251679" y="30626"/>
            <a:ext cx="109403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19. Куда впадает река, показанная на слайде? </a:t>
            </a:r>
          </a:p>
          <a:p>
            <a:r>
              <a:rPr lang="ru-RU" sz="2400" b="1" dirty="0"/>
              <a:t>А) Балтийское море; Б) Белое море; В</a:t>
            </a:r>
            <a:r>
              <a:rPr lang="ru-RU" sz="2400" b="1"/>
              <a:t>) Каспийское </a:t>
            </a:r>
            <a:r>
              <a:rPr lang="ru-RU" sz="2400" b="1" dirty="0"/>
              <a:t>море; Г) Черное море.</a:t>
            </a:r>
          </a:p>
        </p:txBody>
      </p:sp>
    </p:spTree>
    <p:extLst>
      <p:ext uri="{BB962C8B-B14F-4D97-AF65-F5344CB8AC3E}">
        <p14:creationId xmlns:p14="http://schemas.microsoft.com/office/powerpoint/2010/main" val="34284711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2E383840-07BE-BD57-19F5-16537F41E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3377" y="359764"/>
            <a:ext cx="9718623" cy="629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BBE981-4D27-1B22-7CC3-7072E4C8EE4D}"/>
              </a:ext>
            </a:extLst>
          </p:cNvPr>
          <p:cNvSpPr txBox="1"/>
          <p:nvPr/>
        </p:nvSpPr>
        <p:spPr>
          <a:xfrm>
            <a:off x="2473377" y="359764"/>
            <a:ext cx="5141626" cy="14840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311346-C820-51D7-F528-B478794CD61D}"/>
              </a:ext>
            </a:extLst>
          </p:cNvPr>
          <p:cNvSpPr txBox="1"/>
          <p:nvPr/>
        </p:nvSpPr>
        <p:spPr>
          <a:xfrm>
            <a:off x="2623279" y="2833141"/>
            <a:ext cx="2908091" cy="18720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136CE05-F921-546D-F236-84E6E4D4E8D0}"/>
              </a:ext>
            </a:extLst>
          </p:cNvPr>
          <p:cNvSpPr txBox="1"/>
          <p:nvPr/>
        </p:nvSpPr>
        <p:spPr>
          <a:xfrm>
            <a:off x="217357" y="206240"/>
            <a:ext cx="69179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20. На слайде показаны месторождения полезных ископаемых, приуроченных к отложениям:</a:t>
            </a:r>
          </a:p>
          <a:p>
            <a:r>
              <a:rPr lang="ru-RU" sz="2400" b="1" dirty="0"/>
              <a:t>А) мелового и четвертичного периодов; </a:t>
            </a:r>
          </a:p>
          <a:p>
            <a:r>
              <a:rPr lang="ru-RU" sz="2400" b="1" dirty="0"/>
              <a:t>Б) девонского и неогенового периодов; </a:t>
            </a:r>
          </a:p>
          <a:p>
            <a:r>
              <a:rPr lang="ru-RU" sz="2400" b="1" dirty="0"/>
              <a:t>В) юрского и палеогенового периодов; </a:t>
            </a:r>
          </a:p>
          <a:p>
            <a:r>
              <a:rPr lang="ru-RU" sz="2400" b="1" dirty="0"/>
              <a:t>Г) каменноугольного и пермского периодов.</a:t>
            </a:r>
          </a:p>
        </p:txBody>
      </p:sp>
    </p:spTree>
    <p:extLst>
      <p:ext uri="{BB962C8B-B14F-4D97-AF65-F5344CB8AC3E}">
        <p14:creationId xmlns:p14="http://schemas.microsoft.com/office/powerpoint/2010/main" val="5431373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D1B13EE-47E8-270A-ACB8-33545AA965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246" y="1275906"/>
            <a:ext cx="9893508" cy="555737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CB0BDB5-7E03-7678-6A3E-F5766EF70629}"/>
              </a:ext>
            </a:extLst>
          </p:cNvPr>
          <p:cNvSpPr txBox="1"/>
          <p:nvPr/>
        </p:nvSpPr>
        <p:spPr>
          <a:xfrm>
            <a:off x="0" y="2472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21. Данная фотография сделана в Ивацевичском районе Брестской области. Какое происхождение имеет котловина озера, изображенного на слайде? </a:t>
            </a:r>
          </a:p>
          <a:p>
            <a:pPr algn="just"/>
            <a:r>
              <a:rPr lang="ru-RU" sz="2400" b="1" dirty="0"/>
              <a:t>А) ледниковое; Б) карстовое; В) остаточное; Г) </a:t>
            </a:r>
            <a:r>
              <a:rPr lang="ru-RU" sz="2400" b="1" dirty="0" err="1"/>
              <a:t>старичное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621375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7C6FEBB-B433-3F2D-CCBD-DD0FD7ABC3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865" y="214312"/>
            <a:ext cx="8572500" cy="6429375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73C6EA70-A123-6F92-58BF-B64101C3D0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3" t="21144" r="34729" b="46026"/>
          <a:stretch/>
        </p:blipFill>
        <p:spPr bwMode="auto">
          <a:xfrm>
            <a:off x="460635" y="4754926"/>
            <a:ext cx="2368447" cy="1888761"/>
          </a:xfrm>
          <a:prstGeom prst="rect">
            <a:avLst/>
          </a:prstGeom>
          <a:noFill/>
          <a:ln>
            <a:solidFill>
              <a:schemeClr val="dk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6E58E61-CF3C-F93D-BF5E-40D493CFD749}"/>
              </a:ext>
            </a:extLst>
          </p:cNvPr>
          <p:cNvSpPr txBox="1"/>
          <p:nvPr/>
        </p:nvSpPr>
        <p:spPr>
          <a:xfrm>
            <a:off x="190814" y="214312"/>
            <a:ext cx="28031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22. Самый большой валун в Беларуси расположен в:</a:t>
            </a:r>
          </a:p>
          <a:p>
            <a:r>
              <a:rPr lang="ru-RU" sz="2400" b="1" dirty="0"/>
              <a:t>А) Браславском районе;</a:t>
            </a:r>
          </a:p>
          <a:p>
            <a:r>
              <a:rPr lang="ru-RU" sz="2400" b="1" dirty="0"/>
              <a:t>Б) Верхнедвинском районе; </a:t>
            </a:r>
          </a:p>
          <a:p>
            <a:r>
              <a:rPr lang="ru-RU" sz="2400" b="1" dirty="0"/>
              <a:t>В) Городокском районе;</a:t>
            </a:r>
          </a:p>
          <a:p>
            <a:r>
              <a:rPr lang="ru-RU" sz="2400" b="1" dirty="0"/>
              <a:t>Г) Шумилинском районе.</a:t>
            </a:r>
          </a:p>
        </p:txBody>
      </p:sp>
    </p:spTree>
    <p:extLst>
      <p:ext uri="{BB962C8B-B14F-4D97-AF65-F5344CB8AC3E}">
        <p14:creationId xmlns:p14="http://schemas.microsoft.com/office/powerpoint/2010/main" val="25390626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>
            <a:extLst>
              <a:ext uri="{FF2B5EF4-FFF2-40B4-BE49-F238E27FC236}">
                <a16:creationId xmlns:a16="http://schemas.microsoft.com/office/drawing/2014/main" id="{FF6F8388-C1BA-9FE1-0147-B1BA696CBC3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51" r="13421"/>
          <a:stretch/>
        </p:blipFill>
        <p:spPr bwMode="auto">
          <a:xfrm>
            <a:off x="8579377" y="3803697"/>
            <a:ext cx="3122943" cy="28476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CAF7259E-1918-0C66-2369-CA8A735D8E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79" y="3795673"/>
            <a:ext cx="3807501" cy="285562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379CE265-58DE-505D-355E-95C26E0075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79" t="4530" r="19341" b="21468"/>
          <a:stretch/>
        </p:blipFill>
        <p:spPr bwMode="auto">
          <a:xfrm>
            <a:off x="8565138" y="588181"/>
            <a:ext cx="3122944" cy="304693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093207C5-8C06-9CE7-7949-7932F8430B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0" r="5699"/>
          <a:stretch/>
        </p:blipFill>
        <p:spPr bwMode="auto">
          <a:xfrm>
            <a:off x="489679" y="654452"/>
            <a:ext cx="3807501" cy="29806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id="{5311C4D2-9823-E23C-A157-573FAB33F1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76" r="11190"/>
          <a:stretch/>
        </p:blipFill>
        <p:spPr bwMode="auto">
          <a:xfrm>
            <a:off x="4482063" y="2226808"/>
            <a:ext cx="3912432" cy="330857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id="{F613CB75-5C74-0A12-BAD5-29349CF0FE0E}"/>
              </a:ext>
            </a:extLst>
          </p:cNvPr>
          <p:cNvSpPr/>
          <p:nvPr/>
        </p:nvSpPr>
        <p:spPr>
          <a:xfrm rot="8495820">
            <a:off x="4310964" y="5754281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трелка: вправо 2">
            <a:extLst>
              <a:ext uri="{FF2B5EF4-FFF2-40B4-BE49-F238E27FC236}">
                <a16:creationId xmlns:a16="http://schemas.microsoft.com/office/drawing/2014/main" id="{C921B3BF-6A6E-6BFF-6FCE-E87B27D53707}"/>
              </a:ext>
            </a:extLst>
          </p:cNvPr>
          <p:cNvSpPr/>
          <p:nvPr/>
        </p:nvSpPr>
        <p:spPr>
          <a:xfrm rot="12755024">
            <a:off x="4358168" y="153014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3F63F4A8-EBED-7492-9F77-792FB3B669B6}"/>
              </a:ext>
            </a:extLst>
          </p:cNvPr>
          <p:cNvSpPr/>
          <p:nvPr/>
        </p:nvSpPr>
        <p:spPr>
          <a:xfrm rot="2338502">
            <a:off x="7651042" y="5789147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F5663FA0-C6FE-F0AA-D2E7-036444D37164}"/>
              </a:ext>
            </a:extLst>
          </p:cNvPr>
          <p:cNvSpPr/>
          <p:nvPr/>
        </p:nvSpPr>
        <p:spPr>
          <a:xfrm rot="19705064">
            <a:off x="7533832" y="1539349"/>
            <a:ext cx="978408" cy="5330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362FC7-9450-26FA-534E-C0975D042FDF}"/>
              </a:ext>
            </a:extLst>
          </p:cNvPr>
          <p:cNvSpPr txBox="1"/>
          <p:nvPr/>
        </p:nvSpPr>
        <p:spPr>
          <a:xfrm>
            <a:off x="17130" y="11367"/>
            <a:ext cx="12174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23. Какой из памятников ближе всего расположен к Белорусской АЭС? А) 1; Б) 2; В) 3; Г) 4.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E540E8-65BE-5382-D8EB-50F79ED9C031}"/>
              </a:ext>
            </a:extLst>
          </p:cNvPr>
          <p:cNvSpPr txBox="1"/>
          <p:nvPr/>
        </p:nvSpPr>
        <p:spPr>
          <a:xfrm>
            <a:off x="794479" y="98935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4D2625-0D6C-370C-4886-3F50C6BD57BC}"/>
              </a:ext>
            </a:extLst>
          </p:cNvPr>
          <p:cNvSpPr txBox="1"/>
          <p:nvPr/>
        </p:nvSpPr>
        <p:spPr>
          <a:xfrm>
            <a:off x="8840692" y="4021493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DBD3F8-CFC9-567C-DC74-98887A130CB3}"/>
              </a:ext>
            </a:extLst>
          </p:cNvPr>
          <p:cNvSpPr txBox="1"/>
          <p:nvPr/>
        </p:nvSpPr>
        <p:spPr>
          <a:xfrm>
            <a:off x="8672976" y="772419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FFF3C1-1C15-59AC-CFD7-4AD20F32724D}"/>
              </a:ext>
            </a:extLst>
          </p:cNvPr>
          <p:cNvSpPr txBox="1"/>
          <p:nvPr/>
        </p:nvSpPr>
        <p:spPr>
          <a:xfrm>
            <a:off x="643636" y="3881094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1492620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F99A3E4-D0DB-8EE9-0967-983EE01643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692" t="32607" r="39192" b="14033"/>
          <a:stretch/>
        </p:blipFill>
        <p:spPr>
          <a:xfrm>
            <a:off x="470856" y="1196978"/>
            <a:ext cx="3667529" cy="45624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B06838-36D0-7BFF-8A35-BF0215BD1EAE}"/>
              </a:ext>
            </a:extLst>
          </p:cNvPr>
          <p:cNvSpPr txBox="1"/>
          <p:nvPr/>
        </p:nvSpPr>
        <p:spPr>
          <a:xfrm>
            <a:off x="1164235" y="239843"/>
            <a:ext cx="92239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24. Льняные ткани производят в городе: А) 18; Б) 9; В) 8; Г) 10.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1888FDF-52A8-9D6A-96E5-309DD30C0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394" y="1196978"/>
            <a:ext cx="7143750" cy="45624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2538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EF85701-25FD-0B37-68CA-1EE070D2E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000" y="0"/>
            <a:ext cx="7680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97CFDAC-2D73-776A-3092-9520F47B785F}"/>
              </a:ext>
            </a:extLst>
          </p:cNvPr>
          <p:cNvSpPr txBox="1"/>
          <p:nvPr/>
        </p:nvSpPr>
        <p:spPr>
          <a:xfrm>
            <a:off x="554636" y="389745"/>
            <a:ext cx="36725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25. На какую высоту поднялось море?</a:t>
            </a:r>
          </a:p>
          <a:p>
            <a:r>
              <a:rPr lang="ru-RU" sz="2400" b="1" dirty="0"/>
              <a:t>А) 250м; </a:t>
            </a:r>
          </a:p>
          <a:p>
            <a:r>
              <a:rPr lang="ru-RU" sz="2400" b="1" dirty="0"/>
              <a:t>Б) 500 м; </a:t>
            </a:r>
          </a:p>
          <a:p>
            <a:r>
              <a:rPr lang="ru-RU" sz="2400" b="1" dirty="0"/>
              <a:t>В) 750 м; </a:t>
            </a:r>
          </a:p>
          <a:p>
            <a:r>
              <a:rPr lang="ru-RU" sz="2400" b="1" dirty="0"/>
              <a:t>Г) 1000 м.</a:t>
            </a:r>
          </a:p>
        </p:txBody>
      </p:sp>
    </p:spTree>
    <p:extLst>
      <p:ext uri="{BB962C8B-B14F-4D97-AF65-F5344CB8AC3E}">
        <p14:creationId xmlns:p14="http://schemas.microsoft.com/office/powerpoint/2010/main" val="184425681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99E3F780-C81F-6B41-1886-B106B0F077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864" y="1666940"/>
            <a:ext cx="9360272" cy="432912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F93EBC-30CD-91F2-A39E-9AE220F52C76}"/>
              </a:ext>
            </a:extLst>
          </p:cNvPr>
          <p:cNvSpPr txBox="1"/>
          <p:nvPr/>
        </p:nvSpPr>
        <p:spPr>
          <a:xfrm>
            <a:off x="1484027" y="455618"/>
            <a:ext cx="9742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26. Какое государство не расположено в африканской зоне </a:t>
            </a:r>
            <a:r>
              <a:rPr lang="ru-RU" sz="2400" b="1" dirty="0" err="1"/>
              <a:t>Сахель</a:t>
            </a:r>
            <a:r>
              <a:rPr lang="ru-RU" sz="2400" b="1" dirty="0"/>
              <a:t>? </a:t>
            </a:r>
          </a:p>
          <a:p>
            <a:r>
              <a:rPr lang="ru-RU" sz="2400" b="1" dirty="0"/>
              <a:t>А) Судан; Б) Сенегал; В) Чад; Г) Эфиопия.</a:t>
            </a:r>
          </a:p>
        </p:txBody>
      </p:sp>
    </p:spTree>
    <p:extLst>
      <p:ext uri="{BB962C8B-B14F-4D97-AF65-F5344CB8AC3E}">
        <p14:creationId xmlns:p14="http://schemas.microsoft.com/office/powerpoint/2010/main" val="27520703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4">
            <a:extLst>
              <a:ext uri="{FF2B5EF4-FFF2-40B4-BE49-F238E27FC236}">
                <a16:creationId xmlns:a16="http://schemas.microsoft.com/office/drawing/2014/main" id="{BD2BC1E8-F5AB-EB54-A89D-4C3EDA1D1C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972" y="1385243"/>
            <a:ext cx="7822055" cy="522887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A242A2B-982E-2BAB-0045-81B4710C2D4B}"/>
              </a:ext>
            </a:extLst>
          </p:cNvPr>
          <p:cNvSpPr txBox="1"/>
          <p:nvPr/>
        </p:nvSpPr>
        <p:spPr>
          <a:xfrm>
            <a:off x="-11854" y="430560"/>
            <a:ext cx="122038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/>
              <a:t>27. Озеро Байкал образовалось в результате геологического процесса: А) 1; Б) 2; В) 3; Г) 4.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2C1BF4-7E2F-F470-73AD-FADE4523FFA4}"/>
              </a:ext>
            </a:extLst>
          </p:cNvPr>
          <p:cNvSpPr txBox="1"/>
          <p:nvPr/>
        </p:nvSpPr>
        <p:spPr>
          <a:xfrm>
            <a:off x="2398426" y="2388433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3C476C-F4AF-9FAD-03ED-A60CFE88EFF8}"/>
              </a:ext>
            </a:extLst>
          </p:cNvPr>
          <p:cNvSpPr txBox="1"/>
          <p:nvPr/>
        </p:nvSpPr>
        <p:spPr>
          <a:xfrm>
            <a:off x="6287757" y="4839325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7306BF-646C-A294-4E4C-5632D5CDFD81}"/>
              </a:ext>
            </a:extLst>
          </p:cNvPr>
          <p:cNvSpPr txBox="1"/>
          <p:nvPr/>
        </p:nvSpPr>
        <p:spPr>
          <a:xfrm>
            <a:off x="6315855" y="2388433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C358D7-8A99-ED73-5338-1BA14F752AF4}"/>
              </a:ext>
            </a:extLst>
          </p:cNvPr>
          <p:cNvSpPr txBox="1"/>
          <p:nvPr/>
        </p:nvSpPr>
        <p:spPr>
          <a:xfrm>
            <a:off x="2398426" y="4839325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470314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>
            <a:extLst>
              <a:ext uri="{FF2B5EF4-FFF2-40B4-BE49-F238E27FC236}">
                <a16:creationId xmlns:a16="http://schemas.microsoft.com/office/drawing/2014/main" id="{EA60BE19-14AC-339D-0EE9-40E8D187E3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698" y="969285"/>
            <a:ext cx="8726604" cy="56938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406C0B-3509-E0CF-CBBB-2C6FB1E7500D}"/>
              </a:ext>
            </a:extLst>
          </p:cNvPr>
          <p:cNvSpPr txBox="1"/>
          <p:nvPr/>
        </p:nvSpPr>
        <p:spPr>
          <a:xfrm>
            <a:off x="2340964" y="0"/>
            <a:ext cx="7510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1. Данная фотография была сделана в: </a:t>
            </a:r>
          </a:p>
          <a:p>
            <a:r>
              <a:rPr lang="ru-RU" sz="2400" b="1" dirty="0"/>
              <a:t>А) Германии; Б) Франции; В) Панаме; Г) Австралии.</a:t>
            </a:r>
          </a:p>
        </p:txBody>
      </p:sp>
    </p:spTree>
    <p:extLst>
      <p:ext uri="{BB962C8B-B14F-4D97-AF65-F5344CB8AC3E}">
        <p14:creationId xmlns:p14="http://schemas.microsoft.com/office/powerpoint/2010/main" val="307976799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>
            <a:extLst>
              <a:ext uri="{FF2B5EF4-FFF2-40B4-BE49-F238E27FC236}">
                <a16:creationId xmlns:a16="http://schemas.microsoft.com/office/drawing/2014/main" id="{87C767F1-D85F-17EC-A36F-9FFB7AA4A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041" y="847361"/>
            <a:ext cx="9015959" cy="601063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238691E-F201-734F-1DC7-280A1F8488AA}"/>
              </a:ext>
            </a:extLst>
          </p:cNvPr>
          <p:cNvSpPr txBox="1"/>
          <p:nvPr/>
        </p:nvSpPr>
        <p:spPr>
          <a:xfrm>
            <a:off x="0" y="179885"/>
            <a:ext cx="445865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28. На слайде показан процесс: </a:t>
            </a:r>
          </a:p>
          <a:p>
            <a:r>
              <a:rPr lang="ru-RU" sz="2400" b="1" dirty="0"/>
              <a:t>А) </a:t>
            </a:r>
            <a:r>
              <a:rPr lang="ru-RU" sz="2400" b="1" dirty="0" err="1"/>
              <a:t>солинизации</a:t>
            </a:r>
            <a:r>
              <a:rPr lang="ru-RU" sz="2400" b="1" dirty="0"/>
              <a:t>; </a:t>
            </a:r>
          </a:p>
          <a:p>
            <a:r>
              <a:rPr lang="ru-RU" sz="2400" b="1" dirty="0"/>
              <a:t>Б) транспирации; </a:t>
            </a:r>
          </a:p>
          <a:p>
            <a:r>
              <a:rPr lang="ru-RU" sz="2400" b="1" dirty="0"/>
              <a:t>В) люминесценции; </a:t>
            </a:r>
          </a:p>
          <a:p>
            <a:r>
              <a:rPr lang="ru-RU" sz="2400" b="1" dirty="0"/>
              <a:t>Г) эвтрофикации. </a:t>
            </a:r>
          </a:p>
        </p:txBody>
      </p:sp>
    </p:spTree>
    <p:extLst>
      <p:ext uri="{BB962C8B-B14F-4D97-AF65-F5344CB8AC3E}">
        <p14:creationId xmlns:p14="http://schemas.microsoft.com/office/powerpoint/2010/main" val="3505241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98F1ECC-1B04-A33D-907E-1F2552E8F9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055"/>
          <a:stretch/>
        </p:blipFill>
        <p:spPr>
          <a:xfrm>
            <a:off x="1524" y="685048"/>
            <a:ext cx="12190476" cy="61588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0405CA0-0D15-7B8A-7224-C0B91ACDA059}"/>
              </a:ext>
            </a:extLst>
          </p:cNvPr>
          <p:cNvSpPr txBox="1"/>
          <p:nvPr/>
        </p:nvSpPr>
        <p:spPr>
          <a:xfrm>
            <a:off x="10512340" y="6488668"/>
            <a:ext cx="167889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90756C-F313-EAC0-3D8F-3FF73897AC57}"/>
              </a:ext>
            </a:extLst>
          </p:cNvPr>
          <p:cNvSpPr txBox="1"/>
          <p:nvPr/>
        </p:nvSpPr>
        <p:spPr>
          <a:xfrm>
            <a:off x="0" y="1411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29. Что показывает данная карта?</a:t>
            </a:r>
          </a:p>
          <a:p>
            <a:pPr algn="just"/>
            <a:r>
              <a:rPr lang="ru-RU" sz="2400" b="1" dirty="0"/>
              <a:t>А) военные расходы; Б) расходы на образование; В) объём экспорта; Г) объём импорта.</a:t>
            </a:r>
          </a:p>
        </p:txBody>
      </p:sp>
    </p:spTree>
    <p:extLst>
      <p:ext uri="{BB962C8B-B14F-4D97-AF65-F5344CB8AC3E}">
        <p14:creationId xmlns:p14="http://schemas.microsoft.com/office/powerpoint/2010/main" val="9638613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29A6B4-8371-EBF1-614A-69845CE240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61" t="2186" r="36926" b="1639"/>
          <a:stretch/>
        </p:blipFill>
        <p:spPr>
          <a:xfrm>
            <a:off x="4182255" y="131164"/>
            <a:ext cx="7585023" cy="659567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39EA027-9CC9-3D60-0758-926FAD985010}"/>
              </a:ext>
            </a:extLst>
          </p:cNvPr>
          <p:cNvSpPr txBox="1"/>
          <p:nvPr/>
        </p:nvSpPr>
        <p:spPr>
          <a:xfrm>
            <a:off x="464695" y="374754"/>
            <a:ext cx="332781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30. На слайде показаны страны-лидеры за 2020 год по сбору: </a:t>
            </a:r>
          </a:p>
          <a:p>
            <a:r>
              <a:rPr lang="ru-RU" sz="2400" b="1" dirty="0"/>
              <a:t>А) кофе; </a:t>
            </a:r>
          </a:p>
          <a:p>
            <a:r>
              <a:rPr lang="ru-RU" sz="2400" b="1" dirty="0"/>
              <a:t>Б) табака; </a:t>
            </a:r>
          </a:p>
          <a:p>
            <a:r>
              <a:rPr lang="ru-RU" sz="2400" b="1" dirty="0"/>
              <a:t>В) фиников; </a:t>
            </a:r>
          </a:p>
          <a:p>
            <a:r>
              <a:rPr lang="ru-RU" sz="2400" b="1" dirty="0"/>
              <a:t>Г) хлопка.</a:t>
            </a:r>
          </a:p>
        </p:txBody>
      </p:sp>
    </p:spTree>
    <p:extLst>
      <p:ext uri="{BB962C8B-B14F-4D97-AF65-F5344CB8AC3E}">
        <p14:creationId xmlns:p14="http://schemas.microsoft.com/office/powerpoint/2010/main" val="25034819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/>
          <a:srcRect l="29167" t="23830" r="18333" b="23494"/>
          <a:stretch>
            <a:fillRect/>
          </a:stretch>
        </p:blipFill>
        <p:spPr bwMode="auto">
          <a:xfrm>
            <a:off x="7410818" y="786372"/>
            <a:ext cx="3643338" cy="24288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3">
            <a:lum bright="-2000" contrast="18000"/>
          </a:blip>
          <a:srcRect b="2702"/>
          <a:stretch>
            <a:fillRect/>
          </a:stretch>
        </p:blipFill>
        <p:spPr bwMode="auto">
          <a:xfrm>
            <a:off x="7529908" y="3519829"/>
            <a:ext cx="3524248" cy="25717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4"/>
          <a:srcRect l="6134" r="7435" b="35000"/>
          <a:stretch>
            <a:fillRect/>
          </a:stretch>
        </p:blipFill>
        <p:spPr bwMode="auto">
          <a:xfrm>
            <a:off x="2488381" y="3504547"/>
            <a:ext cx="4572032" cy="25564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5"/>
          <a:srcRect l="16364" t="5464" r="21027" b="23508"/>
          <a:stretch>
            <a:fillRect/>
          </a:stretch>
        </p:blipFill>
        <p:spPr bwMode="auto">
          <a:xfrm>
            <a:off x="3917141" y="750428"/>
            <a:ext cx="3143272" cy="237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5376" name="Picture 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64196" y="750428"/>
            <a:ext cx="1220824" cy="1571636"/>
          </a:xfrm>
          <a:prstGeom prst="rect">
            <a:avLst/>
          </a:prstGeom>
          <a:noFill/>
        </p:spPr>
      </p:pic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64196" y="2409775"/>
            <a:ext cx="1218197" cy="19288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1202" name="Picture 2" descr="http://am1.dlstatic.ru/afisha/posters/poster_image_20154.f482cd2acd871ade38ac4fafa9bb13f0.jpeg"/>
          <p:cNvPicPr>
            <a:picLocks noChangeAspect="1" noChangeArrowheads="1"/>
          </p:cNvPicPr>
          <p:nvPr/>
        </p:nvPicPr>
        <p:blipFill>
          <a:blip r:embed="rId8" cstate="print"/>
          <a:srcRect l="5769" t="17935" r="24999" b="64945"/>
          <a:stretch>
            <a:fillRect/>
          </a:stretch>
        </p:blipFill>
        <p:spPr bwMode="auto">
          <a:xfrm>
            <a:off x="2464196" y="4357693"/>
            <a:ext cx="1214446" cy="425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E58210-44AE-6943-93F5-B66EBCCBC3AF}"/>
              </a:ext>
            </a:extLst>
          </p:cNvPr>
          <p:cNvSpPr txBox="1"/>
          <p:nvPr/>
        </p:nvSpPr>
        <p:spPr>
          <a:xfrm>
            <a:off x="260521" y="98368"/>
            <a:ext cx="2810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31. Назовите город.</a:t>
            </a:r>
          </a:p>
        </p:txBody>
      </p:sp>
    </p:spTree>
    <p:extLst>
      <p:ext uri="{BB962C8B-B14F-4D97-AF65-F5344CB8AC3E}">
        <p14:creationId xmlns:p14="http://schemas.microsoft.com/office/powerpoint/2010/main" val="41398106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ABD7CBD-B61B-8486-64B6-C21BD07D22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3677B97-DD0C-55DD-5369-6BD3B8AAF006}"/>
              </a:ext>
            </a:extLst>
          </p:cNvPr>
          <p:cNvSpPr txBox="1"/>
          <p:nvPr/>
        </p:nvSpPr>
        <p:spPr>
          <a:xfrm>
            <a:off x="1004341" y="374754"/>
            <a:ext cx="2518348" cy="151400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D20B352-963E-6044-86AF-3CAEFDD73FA6}"/>
              </a:ext>
            </a:extLst>
          </p:cNvPr>
          <p:cNvSpPr txBox="1"/>
          <p:nvPr/>
        </p:nvSpPr>
        <p:spPr>
          <a:xfrm>
            <a:off x="6295868" y="2383437"/>
            <a:ext cx="1603947" cy="764498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02F56C-013D-BF85-5C28-5CCFBA81E414}"/>
              </a:ext>
            </a:extLst>
          </p:cNvPr>
          <p:cNvSpPr txBox="1"/>
          <p:nvPr/>
        </p:nvSpPr>
        <p:spPr>
          <a:xfrm>
            <a:off x="5059180" y="6488668"/>
            <a:ext cx="216608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CCE1D0-9A69-0CDE-A045-394D2AEF932C}"/>
              </a:ext>
            </a:extLst>
          </p:cNvPr>
          <p:cNvSpPr txBox="1"/>
          <p:nvPr/>
        </p:nvSpPr>
        <p:spPr>
          <a:xfrm>
            <a:off x="303939" y="730053"/>
            <a:ext cx="5642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32. Какая страна изображена на слайде?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8760266-8F2C-8818-1041-0ED58E87699A}"/>
              </a:ext>
            </a:extLst>
          </p:cNvPr>
          <p:cNvSpPr txBox="1"/>
          <p:nvPr/>
        </p:nvSpPr>
        <p:spPr>
          <a:xfrm>
            <a:off x="5715000" y="2383437"/>
            <a:ext cx="854439" cy="3693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C62E32-E595-B009-991B-DE1212D3918C}"/>
              </a:ext>
            </a:extLst>
          </p:cNvPr>
          <p:cNvSpPr txBox="1"/>
          <p:nvPr/>
        </p:nvSpPr>
        <p:spPr>
          <a:xfrm>
            <a:off x="9080231" y="2134598"/>
            <a:ext cx="1603947" cy="764497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3C94FD3-E7EA-F2C2-B243-8D9E309FD939}"/>
              </a:ext>
            </a:extLst>
          </p:cNvPr>
          <p:cNvSpPr txBox="1"/>
          <p:nvPr/>
        </p:nvSpPr>
        <p:spPr>
          <a:xfrm>
            <a:off x="10927830" y="1678898"/>
            <a:ext cx="779488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25273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EAD4B8A0-CC0C-5171-31DB-CF2D5711F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598" y="255357"/>
            <a:ext cx="7453651" cy="634728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458387-D900-122A-3A88-ED8A47426D7F}"/>
              </a:ext>
            </a:extLst>
          </p:cNvPr>
          <p:cNvSpPr txBox="1"/>
          <p:nvPr/>
        </p:nvSpPr>
        <p:spPr>
          <a:xfrm>
            <a:off x="359764" y="449705"/>
            <a:ext cx="3567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33. Назовите форму рельефа, выделенную цветом на карте.</a:t>
            </a:r>
          </a:p>
        </p:txBody>
      </p:sp>
    </p:spTree>
    <p:extLst>
      <p:ext uri="{BB962C8B-B14F-4D97-AF65-F5344CB8AC3E}">
        <p14:creationId xmlns:p14="http://schemas.microsoft.com/office/powerpoint/2010/main" val="37454685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>
            <a:extLst>
              <a:ext uri="{FF2B5EF4-FFF2-40B4-BE49-F238E27FC236}">
                <a16:creationId xmlns:a16="http://schemas.microsoft.com/office/drawing/2014/main" id="{6D24EDDB-51F8-76B7-F2D8-17BD4209DB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65C9170-9D76-E8FA-74F8-51B64953C8CF}"/>
              </a:ext>
            </a:extLst>
          </p:cNvPr>
          <p:cNvSpPr txBox="1"/>
          <p:nvPr/>
        </p:nvSpPr>
        <p:spPr>
          <a:xfrm>
            <a:off x="299803" y="539646"/>
            <a:ext cx="2548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34. В каком городе Беларуси находится этот университет?</a:t>
            </a:r>
          </a:p>
        </p:txBody>
      </p:sp>
    </p:spTree>
    <p:extLst>
      <p:ext uri="{BB962C8B-B14F-4D97-AF65-F5344CB8AC3E}">
        <p14:creationId xmlns:p14="http://schemas.microsoft.com/office/powerpoint/2010/main" val="24409637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6C85C0B-0DC1-3BEB-520C-258208E02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646" y="788952"/>
            <a:ext cx="4517115" cy="291688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A1C4079C-96B6-ED3B-34C3-1647B985B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9353" y="2429016"/>
            <a:ext cx="4517115" cy="31242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0A7BE359-BB8B-729B-A905-3A84C2CA34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4105" y="3991131"/>
            <a:ext cx="5096656" cy="286686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ED34550-E1A8-3456-B930-D3A9A8E55BAD}"/>
              </a:ext>
            </a:extLst>
          </p:cNvPr>
          <p:cNvSpPr txBox="1"/>
          <p:nvPr/>
        </p:nvSpPr>
        <p:spPr>
          <a:xfrm>
            <a:off x="524773" y="134324"/>
            <a:ext cx="6450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35. Что общего у Новгорода, Киева и Полоцка?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F7B081-ADCA-F288-007A-9F5ED42F7DAB}"/>
              </a:ext>
            </a:extLst>
          </p:cNvPr>
          <p:cNvSpPr txBox="1"/>
          <p:nvPr/>
        </p:nvSpPr>
        <p:spPr>
          <a:xfrm>
            <a:off x="4796852" y="101933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0B568B-70D9-5D72-8A5B-86B0FDD292C1}"/>
              </a:ext>
            </a:extLst>
          </p:cNvPr>
          <p:cNvSpPr txBox="1"/>
          <p:nvPr/>
        </p:nvSpPr>
        <p:spPr>
          <a:xfrm>
            <a:off x="5248037" y="1019331"/>
            <a:ext cx="112627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Новгород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2A65FE-5788-BCF8-CF6B-0F09E7D32288}"/>
              </a:ext>
            </a:extLst>
          </p:cNvPr>
          <p:cNvSpPr txBox="1"/>
          <p:nvPr/>
        </p:nvSpPr>
        <p:spPr>
          <a:xfrm>
            <a:off x="7242618" y="2653259"/>
            <a:ext cx="66075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Киев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F76DD2-32C4-CB23-3BC8-D24864F51D10}"/>
              </a:ext>
            </a:extLst>
          </p:cNvPr>
          <p:cNvSpPr txBox="1"/>
          <p:nvPr/>
        </p:nvSpPr>
        <p:spPr>
          <a:xfrm>
            <a:off x="5448742" y="4310421"/>
            <a:ext cx="917752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Полоцк</a:t>
            </a:r>
          </a:p>
        </p:txBody>
      </p:sp>
    </p:spTree>
    <p:extLst>
      <p:ext uri="{BB962C8B-B14F-4D97-AF65-F5344CB8AC3E}">
        <p14:creationId xmlns:p14="http://schemas.microsoft.com/office/powerpoint/2010/main" val="2938152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ADFF55-7FA0-54A0-37BF-1EFACB53FE97}"/>
              </a:ext>
            </a:extLst>
          </p:cNvPr>
          <p:cNvSpPr txBox="1"/>
          <p:nvPr/>
        </p:nvSpPr>
        <p:spPr>
          <a:xfrm>
            <a:off x="267286" y="506436"/>
            <a:ext cx="2644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36. Назов</a:t>
            </a:r>
            <a:r>
              <a:rPr lang="ru-RU" sz="2400" b="1" dirty="0" err="1"/>
              <a:t>ите</a:t>
            </a:r>
            <a:r>
              <a:rPr lang="ru-RU" sz="2400" b="1" dirty="0"/>
              <a:t> инвазивный вид растения.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3222A64-1251-C28C-EB37-18E3305A5C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1253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B548C3-51A3-684B-2D21-E75F1A812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415"/>
          <a:stretch/>
        </p:blipFill>
        <p:spPr>
          <a:xfrm>
            <a:off x="429717" y="709084"/>
            <a:ext cx="11332565" cy="58381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30AD72-9F23-0688-62F7-3772DBA6EFED}"/>
              </a:ext>
            </a:extLst>
          </p:cNvPr>
          <p:cNvSpPr txBox="1"/>
          <p:nvPr/>
        </p:nvSpPr>
        <p:spPr>
          <a:xfrm>
            <a:off x="429716" y="1918742"/>
            <a:ext cx="301802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B16180-6001-0800-FD61-D2C3DED957CC}"/>
              </a:ext>
            </a:extLst>
          </p:cNvPr>
          <p:cNvSpPr txBox="1"/>
          <p:nvPr/>
        </p:nvSpPr>
        <p:spPr>
          <a:xfrm>
            <a:off x="1633928" y="126121"/>
            <a:ext cx="6177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37. Назовите современное название страны.</a:t>
            </a:r>
          </a:p>
        </p:txBody>
      </p:sp>
    </p:spTree>
    <p:extLst>
      <p:ext uri="{BB962C8B-B14F-4D97-AF65-F5344CB8AC3E}">
        <p14:creationId xmlns:p14="http://schemas.microsoft.com/office/powerpoint/2010/main" val="3103569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>
            <a:extLst>
              <a:ext uri="{FF2B5EF4-FFF2-40B4-BE49-F238E27FC236}">
                <a16:creationId xmlns:a16="http://schemas.microsoft.com/office/drawing/2014/main" id="{E3FDC6CB-845B-6752-FD78-785F99C5B5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48"/>
          <a:stretch/>
        </p:blipFill>
        <p:spPr bwMode="auto">
          <a:xfrm>
            <a:off x="0" y="1392836"/>
            <a:ext cx="12192000" cy="546516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7E1F99-AA28-8C3A-95E5-8D4E9840173D}"/>
              </a:ext>
            </a:extLst>
          </p:cNvPr>
          <p:cNvSpPr txBox="1"/>
          <p:nvPr/>
        </p:nvSpPr>
        <p:spPr>
          <a:xfrm>
            <a:off x="429718" y="0"/>
            <a:ext cx="113325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2. Что показывает данная карта-анаморфоза, составленная по данным за 2020 год? </a:t>
            </a:r>
          </a:p>
          <a:p>
            <a:pPr algn="just"/>
            <a:r>
              <a:rPr lang="ru-RU" sz="2400" b="1" dirty="0"/>
              <a:t>А) численность детей с недостаточным весом; Б) экспорт чая; В) добыча сапфиров; </a:t>
            </a:r>
          </a:p>
          <a:p>
            <a:pPr algn="just"/>
            <a:r>
              <a:rPr lang="ru-RU" sz="2400" b="1" dirty="0"/>
              <a:t>Г) численность заключенных.</a:t>
            </a:r>
          </a:p>
        </p:txBody>
      </p:sp>
    </p:spTree>
    <p:extLst>
      <p:ext uri="{BB962C8B-B14F-4D97-AF65-F5344CB8AC3E}">
        <p14:creationId xmlns:p14="http://schemas.microsoft.com/office/powerpoint/2010/main" val="3058199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>
            <a:extLst>
              <a:ext uri="{FF2B5EF4-FFF2-40B4-BE49-F238E27FC236}">
                <a16:creationId xmlns:a16="http://schemas.microsoft.com/office/drawing/2014/main" id="{6A7A9665-78E9-E49D-DD82-FBA39BE23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35" y="909191"/>
            <a:ext cx="9969329" cy="5566559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756590-B268-5890-9274-77CD243DA4CE}"/>
              </a:ext>
            </a:extLst>
          </p:cNvPr>
          <p:cNvSpPr txBox="1"/>
          <p:nvPr/>
        </p:nvSpPr>
        <p:spPr>
          <a:xfrm>
            <a:off x="614786" y="207790"/>
            <a:ext cx="290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38. Назовите страну.</a:t>
            </a:r>
          </a:p>
        </p:txBody>
      </p:sp>
    </p:spTree>
    <p:extLst>
      <p:ext uri="{BB962C8B-B14F-4D97-AF65-F5344CB8AC3E}">
        <p14:creationId xmlns:p14="http://schemas.microsoft.com/office/powerpoint/2010/main" val="178951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>
            <a:extLst>
              <a:ext uri="{FF2B5EF4-FFF2-40B4-BE49-F238E27FC236}">
                <a16:creationId xmlns:a16="http://schemas.microsoft.com/office/drawing/2014/main" id="{861D07B2-672A-453F-4EF7-44C5D1590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714" y="1104910"/>
            <a:ext cx="8208572" cy="50485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455FA58-AE90-B1C0-A1DF-C74D19B71298}"/>
              </a:ext>
            </a:extLst>
          </p:cNvPr>
          <p:cNvSpPr txBox="1"/>
          <p:nvPr/>
        </p:nvSpPr>
        <p:spPr>
          <a:xfrm>
            <a:off x="2710137" y="242873"/>
            <a:ext cx="677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39. Назовите самопровозглашенное государство.</a:t>
            </a:r>
          </a:p>
        </p:txBody>
      </p:sp>
    </p:spTree>
    <p:extLst>
      <p:ext uri="{BB962C8B-B14F-4D97-AF65-F5344CB8AC3E}">
        <p14:creationId xmlns:p14="http://schemas.microsoft.com/office/powerpoint/2010/main" val="28627661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3C898F73-0850-5063-7880-890AD49211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287" y="1782191"/>
            <a:ext cx="91154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216BD57-14AD-817B-B31D-EEA1C01C5292}"/>
              </a:ext>
            </a:extLst>
          </p:cNvPr>
          <p:cNvSpPr txBox="1"/>
          <p:nvPr/>
        </p:nvSpPr>
        <p:spPr>
          <a:xfrm>
            <a:off x="542143" y="359763"/>
            <a:ext cx="11107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40. «Плох тот солдат, который не мечтает стать генералом». В какой стране будет проходить международная олимпиада по географии в 2023 году?</a:t>
            </a:r>
          </a:p>
        </p:txBody>
      </p:sp>
    </p:spTree>
    <p:extLst>
      <p:ext uri="{BB962C8B-B14F-4D97-AF65-F5344CB8AC3E}">
        <p14:creationId xmlns:p14="http://schemas.microsoft.com/office/powerpoint/2010/main" val="22244018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2">
            <a:extLst>
              <a:ext uri="{FF2B5EF4-FFF2-40B4-BE49-F238E27FC236}">
                <a16:creationId xmlns:a16="http://schemas.microsoft.com/office/drawing/2014/main" id="{52036420-FFF8-9B0C-FE6A-732AF8DB21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693988"/>
            <a:ext cx="10972800" cy="147002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6000" b="1" dirty="0"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>
            <a:extLst>
              <a:ext uri="{FF2B5EF4-FFF2-40B4-BE49-F238E27FC236}">
                <a16:creationId xmlns:a16="http://schemas.microsoft.com/office/drawing/2014/main" id="{F372CC97-DDE3-D012-4C76-F647C3DB25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110" y="1067780"/>
            <a:ext cx="10621780" cy="55764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497B6A-69F8-A861-AC52-EAE39778BE07}"/>
              </a:ext>
            </a:extLst>
          </p:cNvPr>
          <p:cNvSpPr txBox="1"/>
          <p:nvPr/>
        </p:nvSpPr>
        <p:spPr>
          <a:xfrm>
            <a:off x="785110" y="213785"/>
            <a:ext cx="99084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3. Большая часть этого народа проживает на территории: </a:t>
            </a:r>
          </a:p>
          <a:p>
            <a:r>
              <a:rPr lang="ru-RU" sz="2400" b="1" dirty="0"/>
              <a:t>А) Турции; Б) Индии; В) Аргентины; Г) Канады.</a:t>
            </a:r>
          </a:p>
        </p:txBody>
      </p:sp>
    </p:spTree>
    <p:extLst>
      <p:ext uri="{BB962C8B-B14F-4D97-AF65-F5344CB8AC3E}">
        <p14:creationId xmlns:p14="http://schemas.microsoft.com/office/powerpoint/2010/main" val="639765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>
            <a:extLst>
              <a:ext uri="{FF2B5EF4-FFF2-40B4-BE49-F238E27FC236}">
                <a16:creationId xmlns:a16="http://schemas.microsoft.com/office/drawing/2014/main" id="{4E985CCF-F9E6-9544-FD1C-C1FCA9BD2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1264" y="1046811"/>
            <a:ext cx="8379503" cy="558633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2C5025-CDAF-9877-A452-1AACE0314435}"/>
              </a:ext>
            </a:extLst>
          </p:cNvPr>
          <p:cNvSpPr txBox="1"/>
          <p:nvPr/>
        </p:nvSpPr>
        <p:spPr>
          <a:xfrm>
            <a:off x="194871" y="5422"/>
            <a:ext cx="117522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4. Комплекс небоскрёбов высотой 110 и 76 м под названием «Вертикальный лес» расположен в городе: А) Париж; Б) Милан; В) Дубай; Г) Сан-Паулу.</a:t>
            </a:r>
          </a:p>
        </p:txBody>
      </p:sp>
    </p:spTree>
    <p:extLst>
      <p:ext uri="{BB962C8B-B14F-4D97-AF65-F5344CB8AC3E}">
        <p14:creationId xmlns:p14="http://schemas.microsoft.com/office/powerpoint/2010/main" val="28644703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2AECBD4-588A-D983-9FDC-2549977D71A9}"/>
              </a:ext>
            </a:extLst>
          </p:cNvPr>
          <p:cNvSpPr txBox="1"/>
          <p:nvPr/>
        </p:nvSpPr>
        <p:spPr>
          <a:xfrm>
            <a:off x="2383436" y="0"/>
            <a:ext cx="86793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5. Определите город по климатической диаграмме: </a:t>
            </a:r>
          </a:p>
          <a:p>
            <a:r>
              <a:rPr lang="ru-RU" sz="2400" b="1" dirty="0"/>
              <a:t>А) Каракас; Б) Веллингтон ; В) Брисбен; Г) Гавана.</a:t>
            </a:r>
          </a:p>
        </p:txBody>
      </p:sp>
      <p:pic>
        <p:nvPicPr>
          <p:cNvPr id="40962" name="Picture 2">
            <a:extLst>
              <a:ext uri="{FF2B5EF4-FFF2-40B4-BE49-F238E27FC236}">
                <a16:creationId xmlns:a16="http://schemas.microsoft.com/office/drawing/2014/main" id="{AFB0A5DC-0EE5-4EEE-19F8-DCAA84A3F1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1"/>
          <a:stretch/>
        </p:blipFill>
        <p:spPr bwMode="auto">
          <a:xfrm>
            <a:off x="3507383" y="1219625"/>
            <a:ext cx="5417076" cy="5071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01151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>
            <a:extLst>
              <a:ext uri="{FF2B5EF4-FFF2-40B4-BE49-F238E27FC236}">
                <a16:creationId xmlns:a16="http://schemas.microsoft.com/office/drawing/2014/main" id="{6A298BFB-A5DC-5BA9-CA6E-BAA6487B2A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50"/>
          <a:stretch/>
        </p:blipFill>
        <p:spPr bwMode="auto">
          <a:xfrm>
            <a:off x="2871787" y="1111615"/>
            <a:ext cx="6448425" cy="5484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EFD7595-0DB0-3CEF-41E4-533B23619154}"/>
              </a:ext>
            </a:extLst>
          </p:cNvPr>
          <p:cNvSpPr txBox="1"/>
          <p:nvPr/>
        </p:nvSpPr>
        <p:spPr>
          <a:xfrm>
            <a:off x="1439057" y="198171"/>
            <a:ext cx="9818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6. Для какой страны характерна данная половозрастная пирамида? </a:t>
            </a:r>
          </a:p>
          <a:p>
            <a:r>
              <a:rPr lang="ru-RU" sz="2400" b="1" dirty="0"/>
              <a:t>А) Китай; Б) Кения; В) Казахстан; Г) Катар.</a:t>
            </a:r>
          </a:p>
        </p:txBody>
      </p:sp>
    </p:spTree>
    <p:extLst>
      <p:ext uri="{BB962C8B-B14F-4D97-AF65-F5344CB8AC3E}">
        <p14:creationId xmlns:p14="http://schemas.microsoft.com/office/powerpoint/2010/main" val="1191180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>
            <a:extLst>
              <a:ext uri="{FF2B5EF4-FFF2-40B4-BE49-F238E27FC236}">
                <a16:creationId xmlns:a16="http://schemas.microsoft.com/office/drawing/2014/main" id="{C192065B-B5B9-4688-2F8A-D5145A1090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1"/>
          <a:stretch/>
        </p:blipFill>
        <p:spPr bwMode="auto">
          <a:xfrm>
            <a:off x="782611" y="1481518"/>
            <a:ext cx="10626777" cy="49249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C9CBA9-8E5E-F6B7-55B4-CF0A62B60090}"/>
              </a:ext>
            </a:extLst>
          </p:cNvPr>
          <p:cNvSpPr txBox="1"/>
          <p:nvPr/>
        </p:nvSpPr>
        <p:spPr>
          <a:xfrm>
            <a:off x="224852" y="82885"/>
            <a:ext cx="117073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7. Эта карта показывает день и ночь для определенной территории. Условный знак указывает место, где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с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олнце находится в Зените.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В каком городе, согласно карте,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тень будет самой короткой в полдень? А) Малабо; Б) Триполи; В) Пекин; Г) Сантьяго.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8979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1136</Words>
  <Application>Microsoft Office PowerPoint</Application>
  <PresentationFormat>Широкоэкранный</PresentationFormat>
  <Paragraphs>118</Paragraphs>
  <Slides>43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50</cp:revision>
  <dcterms:created xsi:type="dcterms:W3CDTF">2022-10-21T15:32:58Z</dcterms:created>
  <dcterms:modified xsi:type="dcterms:W3CDTF">2022-10-21T20:00:11Z</dcterms:modified>
</cp:coreProperties>
</file>