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7" r:id="rId4"/>
    <p:sldId id="881" r:id="rId5"/>
    <p:sldId id="894" r:id="rId6"/>
    <p:sldId id="877" r:id="rId7"/>
    <p:sldId id="891" r:id="rId8"/>
    <p:sldId id="898" r:id="rId9"/>
    <p:sldId id="903" r:id="rId10"/>
    <p:sldId id="911" r:id="rId11"/>
    <p:sldId id="714" r:id="rId12"/>
    <p:sldId id="916" r:id="rId13"/>
    <p:sldId id="921" r:id="rId14"/>
    <p:sldId id="726" r:id="rId15"/>
    <p:sldId id="721" r:id="rId16"/>
    <p:sldId id="727" r:id="rId17"/>
    <p:sldId id="738" r:id="rId18"/>
    <p:sldId id="731" r:id="rId19"/>
    <p:sldId id="734" r:id="rId20"/>
    <p:sldId id="742" r:id="rId21"/>
    <p:sldId id="745" r:id="rId22"/>
    <p:sldId id="818" r:id="rId23"/>
    <p:sldId id="819" r:id="rId24"/>
    <p:sldId id="822" r:id="rId25"/>
    <p:sldId id="830" r:id="rId26"/>
    <p:sldId id="835" r:id="rId27"/>
    <p:sldId id="808" r:id="rId28"/>
    <p:sldId id="905" r:id="rId29"/>
    <p:sldId id="913" r:id="rId30"/>
    <p:sldId id="914" r:id="rId31"/>
    <p:sldId id="874" r:id="rId32"/>
    <p:sldId id="762" r:id="rId33"/>
    <p:sldId id="476" r:id="rId34"/>
    <p:sldId id="750" r:id="rId35"/>
    <p:sldId id="839" r:id="rId36"/>
    <p:sldId id="836" r:id="rId37"/>
    <p:sldId id="837" r:id="rId38"/>
    <p:sldId id="828" r:id="rId39"/>
    <p:sldId id="923" r:id="rId40"/>
    <p:sldId id="885" r:id="rId41"/>
    <p:sldId id="896" r:id="rId42"/>
    <p:sldId id="263" r:id="rId43"/>
    <p:sldId id="924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F972A3-C04C-43F9-8ECB-D0E3C81F7DEA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B6BBA4-B9D5-4C39-95F3-052E00125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16E090-F1F4-3160-C39D-BFC4F70FC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DA3A235-4F90-4111-218F-665C5F9F05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0E795F-2E16-613B-89FE-6BB861AF9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B7432E-C6AA-503C-9CCC-F22FFDAA9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5516D7-8602-1F25-DDD4-37BBB64A7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63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F3614-81AA-64C5-5CCD-557F56484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D40268D-BD88-93C8-4BC1-17E06360B2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62A7BC2-D7DC-085B-B9E2-BC2191E14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701AD0-1583-8D18-BFCA-3CF81E0F0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A12D3E-6923-AA05-BDB7-35D921A4B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8805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A1DB8B9-2AD5-878D-F8BE-608DA49887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84C6557-5A3D-E6D0-D5A5-9EDD22F334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33616D-5B08-F785-01C2-600EE4935B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137A23-A06E-9770-E756-5EEDF1792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253E6E-6924-06DA-8A95-0E0B29DD5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4994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31FB0C-C18A-AB8E-26C0-B87D97209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96706E-E71C-D994-D508-25192FDEE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8361DDC-63AA-CFCC-8C12-669F35292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33524B-DCF6-AE93-5173-9E5FD1AE9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A2B8EBB-472A-760F-B525-0D8DF4EF6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333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6C51A-FAB3-740A-02AD-FAB0A81B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ACC4E2A-72D9-29A3-2178-3E3E72243B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B623B6-41DB-1D9C-4EC0-B0F4329A6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3A76D1-1946-5F09-1B3D-4DF49A4EA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D489D06-887A-8279-ADA0-CFD594219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521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466F5-DDFE-B465-BBA2-6270A842B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1E36D7-B47A-91F6-D746-624EDE2BC4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320FE28-5CCB-7E83-A23C-2D32308394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25C4DE1-E1EE-CCF5-D383-DAFE38444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D914F3-F90E-6FAF-2B0E-2028DB8E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634F231-2C89-1D7A-4756-3B1D8406B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362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FE3B05-32BC-7BCC-CB5E-744CCC0C8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182A985-6DA2-D2BC-691D-E43439180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263E98-8104-1B53-7646-CFEA72641C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1403A7B-082B-AE5C-AE06-B637BB5713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E12C775-E213-0804-FEBC-06B64EF64B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40460E9-6A51-6852-548B-99CDB34B3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E71CC4A-E7C9-0353-3170-BF5CA9C34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A09C649-E6FC-ADF5-20A1-A6F18EB9E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350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3D940B-989D-8136-9A8C-73D86D865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A083205-A187-E5BF-171A-F9480FE5F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C71E525-BAA7-D8FB-88F6-9644045DA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CE6C4F9-BCCE-B532-04B9-9BCB2385E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385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9373D8B-259A-9D4F-6B16-8E8B534BA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081621D-5228-5837-36D7-27EFBB002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05F8204-5A1F-284A-8271-A2BF4C04D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091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35262-A6EF-F663-BB0D-2ADD61041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6B60F5-A504-C2DE-CA7D-07C1F64EEB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EB85923-0584-ABB9-6D4C-8F61AE602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681F2-286F-3567-BFA8-8BD7D1CED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A54B85-6EAC-DADE-2D5E-8121305C8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9676087-245E-26E3-49B2-5807C98E43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94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F01E1-68F0-67AC-591A-C1081E08F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DE96B3D-88F5-8802-2DF0-33BAA1E256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D9A750E-F409-3EB2-FF29-CC2791656A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0C521DD-6F83-7AFB-3E35-21DDC0571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33D14F-219E-4B2E-2C48-1432073EC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BCDF08B-C694-BF86-098A-AA8760A08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3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CA92B5-7C2D-9A4B-646F-9B816B75F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AAD28CD-6ED2-D382-CC35-9B5DF30DD5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3A2B3F-AE2D-4FDB-B4FA-ED7A816DC5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E8827-0A69-42C9-990F-B71A927B3572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7B2C63-45B6-DA33-BEA6-0019F6B6A4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76BD5F-40CF-8B5D-3D43-E565E81C8E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8651F-3E48-4457-A0A5-2625276324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85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>
                <a:cs typeface="Times New Roman" panose="02020603050405020304" pitchFamily="18" charset="0"/>
              </a:rPr>
              <a:t>3 </a:t>
            </a:r>
            <a:r>
              <a:rPr lang="ru-RU" sz="2800" b="1" dirty="0">
                <a:cs typeface="Times New Roman" panose="02020603050405020304" pitchFamily="18" charset="0"/>
              </a:rPr>
              <a:t>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11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>
            <a:extLst>
              <a:ext uri="{FF2B5EF4-FFF2-40B4-BE49-F238E27FC236}">
                <a16:creationId xmlns:a16="http://schemas.microsoft.com/office/drawing/2014/main" id="{053555B5-DE30-AF03-5A54-8E8A2639A6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9" t="18328" r="32907" b="16623"/>
          <a:stretch/>
        </p:blipFill>
        <p:spPr bwMode="auto">
          <a:xfrm>
            <a:off x="4935511" y="2378547"/>
            <a:ext cx="2320977" cy="22396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CE0347EC-A5D1-970D-B65F-52D565875E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2" b="17768"/>
          <a:stretch/>
        </p:blipFill>
        <p:spPr bwMode="auto">
          <a:xfrm>
            <a:off x="7473611" y="976861"/>
            <a:ext cx="4205060" cy="2724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E39699A6-39C3-8B44-CDB6-75AD67DCE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7213" r="7541" b="2732"/>
          <a:stretch/>
        </p:blipFill>
        <p:spPr bwMode="auto">
          <a:xfrm>
            <a:off x="7473611" y="4000078"/>
            <a:ext cx="4205060" cy="2593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>
            <a:extLst>
              <a:ext uri="{FF2B5EF4-FFF2-40B4-BE49-F238E27FC236}">
                <a16:creationId xmlns:a16="http://schemas.microsoft.com/office/drawing/2014/main" id="{0EB2C331-C6A7-22E6-B164-A950FD578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8" y="973113"/>
            <a:ext cx="4205060" cy="28033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>
            <a:extLst>
              <a:ext uri="{FF2B5EF4-FFF2-40B4-BE49-F238E27FC236}">
                <a16:creationId xmlns:a16="http://schemas.microsoft.com/office/drawing/2014/main" id="{97E867A1-47CF-D88A-AFAA-15C44AC41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7" y="4027890"/>
            <a:ext cx="4205060" cy="25358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313039-3021-8C86-093F-C12A46443D3C}"/>
              </a:ext>
            </a:extLst>
          </p:cNvPr>
          <p:cNvSpPr txBox="1"/>
          <p:nvPr/>
        </p:nvSpPr>
        <p:spPr>
          <a:xfrm>
            <a:off x="703596" y="1147958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292B5-A8AF-CFFB-64FA-1B8D1F8044FF}"/>
              </a:ext>
            </a:extLst>
          </p:cNvPr>
          <p:cNvSpPr txBox="1"/>
          <p:nvPr/>
        </p:nvSpPr>
        <p:spPr>
          <a:xfrm>
            <a:off x="7679019" y="4223700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0F7371-DF7D-11BB-379C-EB72D122F137}"/>
              </a:ext>
            </a:extLst>
          </p:cNvPr>
          <p:cNvSpPr txBox="1"/>
          <p:nvPr/>
        </p:nvSpPr>
        <p:spPr>
          <a:xfrm>
            <a:off x="7679019" y="1147958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8BC1DF-5CA1-5178-E269-434F14B1A4AD}"/>
              </a:ext>
            </a:extLst>
          </p:cNvPr>
          <p:cNvSpPr txBox="1"/>
          <p:nvPr/>
        </p:nvSpPr>
        <p:spPr>
          <a:xfrm>
            <a:off x="701646" y="4225454"/>
            <a:ext cx="33955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647607-4F48-06F2-0153-069DCF219C9D}"/>
              </a:ext>
            </a:extLst>
          </p:cNvPr>
          <p:cNvSpPr txBox="1"/>
          <p:nvPr/>
        </p:nvSpPr>
        <p:spPr>
          <a:xfrm>
            <a:off x="837805" y="212307"/>
            <a:ext cx="7761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8. Какой стране принадлежит бренд? А) 1; </a:t>
            </a:r>
            <a:r>
              <a:rPr lang="ru-RU" sz="2400" b="1" dirty="0">
                <a:solidFill>
                  <a:srgbClr val="FF0000"/>
                </a:solidFill>
              </a:rPr>
              <a:t>Б) 2; </a:t>
            </a:r>
            <a:r>
              <a:rPr lang="ru-RU" sz="2400" b="1" dirty="0"/>
              <a:t>В) 3; Г) 4.</a:t>
            </a:r>
          </a:p>
        </p:txBody>
      </p:sp>
    </p:spTree>
    <p:extLst>
      <p:ext uri="{BB962C8B-B14F-4D97-AF65-F5344CB8AC3E}">
        <p14:creationId xmlns:p14="http://schemas.microsoft.com/office/powerpoint/2010/main" val="181889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5CBB46DF-0382-57E0-F294-001B03935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586" y="1569660"/>
            <a:ext cx="8968828" cy="52379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A18B36-B028-C875-D51E-2DEB1B99BD5A}"/>
              </a:ext>
            </a:extLst>
          </p:cNvPr>
          <p:cNvSpPr txBox="1"/>
          <p:nvPr/>
        </p:nvSpPr>
        <p:spPr>
          <a:xfrm>
            <a:off x="1" y="0"/>
            <a:ext cx="1219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9. Как называется и для чего используется приспособление, изображенное на рисунке? А) батометр </a:t>
            </a:r>
            <a:r>
              <a:rPr lang="ru-RU" sz="2400" b="1" dirty="0" err="1"/>
              <a:t>Нискина</a:t>
            </a:r>
            <a:r>
              <a:rPr lang="ru-RU" sz="2400" b="1" dirty="0"/>
              <a:t>, для отбора проб воды с глубины; </a:t>
            </a:r>
            <a:r>
              <a:rPr lang="ru-RU" sz="2400" b="1" dirty="0">
                <a:solidFill>
                  <a:srgbClr val="FF0000"/>
                </a:solidFill>
              </a:rPr>
              <a:t>Б) Диск </a:t>
            </a:r>
            <a:r>
              <a:rPr lang="ru-RU" sz="2400" b="1" dirty="0" err="1">
                <a:solidFill>
                  <a:srgbClr val="FF0000"/>
                </a:solidFill>
              </a:rPr>
              <a:t>Секки</a:t>
            </a:r>
            <a:r>
              <a:rPr lang="ru-RU" sz="2400" b="1" dirty="0">
                <a:solidFill>
                  <a:srgbClr val="FF0000"/>
                </a:solidFill>
              </a:rPr>
              <a:t>, для измерения прозрачности воды; </a:t>
            </a:r>
            <a:r>
              <a:rPr lang="ru-RU" sz="2400" b="1" dirty="0"/>
              <a:t>В) знак теодолитного хода, для измерения расстояний; Г) лот с грузом, для измерения скорости движения судна. </a:t>
            </a:r>
          </a:p>
        </p:txBody>
      </p:sp>
    </p:spTree>
    <p:extLst>
      <p:ext uri="{BB962C8B-B14F-4D97-AF65-F5344CB8AC3E}">
        <p14:creationId xmlns:p14="http://schemas.microsoft.com/office/powerpoint/2010/main" val="2448288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>
            <a:extLst>
              <a:ext uri="{FF2B5EF4-FFF2-40B4-BE49-F238E27FC236}">
                <a16:creationId xmlns:a16="http://schemas.microsoft.com/office/drawing/2014/main" id="{56CB4593-7362-5807-AD01-1BF3DE08E7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"/>
          <a:stretch/>
        </p:blipFill>
        <p:spPr bwMode="auto">
          <a:xfrm>
            <a:off x="3056844" y="830997"/>
            <a:ext cx="6411005" cy="590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A603C0-0600-C6BF-E2D6-61D0BDC112CA}"/>
              </a:ext>
            </a:extLst>
          </p:cNvPr>
          <p:cNvSpPr txBox="1"/>
          <p:nvPr/>
        </p:nvSpPr>
        <p:spPr>
          <a:xfrm>
            <a:off x="2724151" y="0"/>
            <a:ext cx="7240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10. Как называются изолинии на карте? </a:t>
            </a:r>
          </a:p>
          <a:p>
            <a:r>
              <a:rPr lang="ru-RU" sz="2400" b="1" dirty="0"/>
              <a:t>А) изотермы; Б) изотахи; В) изогалины; </a:t>
            </a:r>
            <a:r>
              <a:rPr lang="ru-RU" sz="2400" b="1" dirty="0">
                <a:solidFill>
                  <a:srgbClr val="FF0000"/>
                </a:solidFill>
              </a:rPr>
              <a:t>Г) изогиеты.</a:t>
            </a:r>
          </a:p>
        </p:txBody>
      </p:sp>
    </p:spTree>
    <p:extLst>
      <p:ext uri="{BB962C8B-B14F-4D97-AF65-F5344CB8AC3E}">
        <p14:creationId xmlns:p14="http://schemas.microsoft.com/office/powerpoint/2010/main" val="2491658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AE2075B-4E20-9328-CC0D-8F72AD959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90235"/>
            <a:ext cx="97536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3491B5-8AFB-FB63-6CF9-8A11871E5303}"/>
              </a:ext>
            </a:extLst>
          </p:cNvPr>
          <p:cNvSpPr txBox="1"/>
          <p:nvPr/>
        </p:nvSpPr>
        <p:spPr>
          <a:xfrm>
            <a:off x="1993692" y="164365"/>
            <a:ext cx="923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Какую из стран не пересекает южный тропик?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Перу; </a:t>
            </a:r>
            <a:r>
              <a:rPr lang="ru-RU" sz="2400" b="1" dirty="0"/>
              <a:t>Б) Намибия; В) Мадагаскар; Г) Австралийский Союз. </a:t>
            </a:r>
          </a:p>
        </p:txBody>
      </p:sp>
    </p:spTree>
    <p:extLst>
      <p:ext uri="{BB962C8B-B14F-4D97-AF65-F5344CB8AC3E}">
        <p14:creationId xmlns:p14="http://schemas.microsoft.com/office/powerpoint/2010/main" val="1845772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6551FF-B81D-966E-15A7-29B95199A4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647" t="10472" r="2009" b="13206"/>
          <a:stretch/>
        </p:blipFill>
        <p:spPr>
          <a:xfrm>
            <a:off x="4407107" y="715271"/>
            <a:ext cx="7585023" cy="59890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FDD184-5BC1-4A80-C3DC-DA4E83002982}"/>
              </a:ext>
            </a:extLst>
          </p:cNvPr>
          <p:cNvSpPr txBox="1"/>
          <p:nvPr/>
        </p:nvSpPr>
        <p:spPr>
          <a:xfrm>
            <a:off x="199868" y="153649"/>
            <a:ext cx="4776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12. На карте показана мощность: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земной коры; </a:t>
            </a:r>
          </a:p>
          <a:p>
            <a:r>
              <a:rPr lang="ru-RU" sz="2400" b="1" dirty="0"/>
              <a:t>Б) литосферы; </a:t>
            </a:r>
          </a:p>
          <a:p>
            <a:r>
              <a:rPr lang="ru-RU" sz="2400" b="1" dirty="0"/>
              <a:t>В) осадочного чехла; </a:t>
            </a:r>
          </a:p>
          <a:p>
            <a:r>
              <a:rPr lang="ru-RU" sz="2400" b="1" dirty="0"/>
              <a:t>Г) тропосферы.</a:t>
            </a:r>
          </a:p>
        </p:txBody>
      </p:sp>
    </p:spTree>
    <p:extLst>
      <p:ext uri="{BB962C8B-B14F-4D97-AF65-F5344CB8AC3E}">
        <p14:creationId xmlns:p14="http://schemas.microsoft.com/office/powerpoint/2010/main" val="3686824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74D9BA0-714F-BC8F-7DCE-B5B78DD04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324" y="1222626"/>
            <a:ext cx="3055869" cy="44933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C2A8329-529E-D890-FF25-B6E36C89C6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" t="12897" r="9703" b="9727"/>
          <a:stretch/>
        </p:blipFill>
        <p:spPr bwMode="auto">
          <a:xfrm>
            <a:off x="6265890" y="1222626"/>
            <a:ext cx="3372786" cy="44717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B750F1-219E-1040-5DAD-56099A5A12E3}"/>
              </a:ext>
            </a:extLst>
          </p:cNvPr>
          <p:cNvSpPr txBox="1"/>
          <p:nvPr/>
        </p:nvSpPr>
        <p:spPr>
          <a:xfrm>
            <a:off x="1783925" y="104931"/>
            <a:ext cx="89639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13. Кто автор первого учебника по географии Беларуси?</a:t>
            </a:r>
          </a:p>
          <a:p>
            <a:r>
              <a:rPr lang="ru-RU" sz="2400" b="1" dirty="0"/>
              <a:t>А) Сидорский С.И.; </a:t>
            </a:r>
            <a:r>
              <a:rPr lang="ru-RU" sz="2400" b="1" dirty="0">
                <a:solidFill>
                  <a:srgbClr val="FF0000"/>
                </a:solidFill>
              </a:rPr>
              <a:t>Б) Смолич А.А.; </a:t>
            </a:r>
            <a:r>
              <a:rPr lang="ru-RU" sz="2400" b="1" dirty="0"/>
              <a:t>В) </a:t>
            </a:r>
            <a:r>
              <a:rPr lang="ru-RU" sz="2400" b="1" dirty="0" err="1"/>
              <a:t>Аношко</a:t>
            </a:r>
            <a:r>
              <a:rPr lang="ru-RU" sz="2400" b="1" dirty="0"/>
              <a:t> В.С.; Г) Якушко О.Ф.</a:t>
            </a:r>
          </a:p>
        </p:txBody>
      </p:sp>
    </p:spTree>
    <p:extLst>
      <p:ext uri="{BB962C8B-B14F-4D97-AF65-F5344CB8AC3E}">
        <p14:creationId xmlns:p14="http://schemas.microsoft.com/office/powerpoint/2010/main" val="333993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8C9C34-0EB6-CA4A-4609-5C9E0D34DB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3" t="7180" r="2445" b="67614"/>
          <a:stretch/>
        </p:blipFill>
        <p:spPr>
          <a:xfrm>
            <a:off x="659567" y="1551439"/>
            <a:ext cx="10872866" cy="4721945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E547F0-1A9D-392D-E851-E8AD30820224}"/>
              </a:ext>
            </a:extLst>
          </p:cNvPr>
          <p:cNvSpPr txBox="1"/>
          <p:nvPr/>
        </p:nvSpPr>
        <p:spPr>
          <a:xfrm>
            <a:off x="8875125" y="3136612"/>
            <a:ext cx="37542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63FB89-9F23-1E14-BF84-E4CE404ACB79}"/>
              </a:ext>
            </a:extLst>
          </p:cNvPr>
          <p:cNvSpPr txBox="1"/>
          <p:nvPr/>
        </p:nvSpPr>
        <p:spPr>
          <a:xfrm>
            <a:off x="204866" y="426259"/>
            <a:ext cx="11782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Какие полезные ископаемые найдены в области, помеченной вопросительным знаком? </a:t>
            </a:r>
            <a:r>
              <a:rPr lang="ru-RU" sz="2400" b="1" dirty="0">
                <a:solidFill>
                  <a:srgbClr val="FF0000"/>
                </a:solidFill>
              </a:rPr>
              <a:t>А) калийная соль;</a:t>
            </a:r>
            <a:r>
              <a:rPr lang="ru-RU" sz="2400" b="1" dirty="0"/>
              <a:t> Б) строительный камень; В) мел и мергель; Г) торф.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E43D02-1A76-3570-F3F7-748ECC9C63A1}"/>
              </a:ext>
            </a:extLst>
          </p:cNvPr>
          <p:cNvSpPr txBox="1"/>
          <p:nvPr/>
        </p:nvSpPr>
        <p:spPr>
          <a:xfrm>
            <a:off x="449705" y="3912411"/>
            <a:ext cx="8207391" cy="2945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69934-F3AB-A392-C148-4B4349B37C83}"/>
              </a:ext>
            </a:extLst>
          </p:cNvPr>
          <p:cNvSpPr txBox="1"/>
          <p:nvPr/>
        </p:nvSpPr>
        <p:spPr>
          <a:xfrm>
            <a:off x="449705" y="3324046"/>
            <a:ext cx="6850505" cy="2844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640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7AF91D-1366-1B6E-9E13-CE6CDE5269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77" t="32997" r="40492" b="14433"/>
          <a:stretch/>
        </p:blipFill>
        <p:spPr>
          <a:xfrm>
            <a:off x="1267181" y="1199213"/>
            <a:ext cx="9306824" cy="52765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0B7F7E-2D4A-A321-0436-3AAA568FA19D}"/>
              </a:ext>
            </a:extLst>
          </p:cNvPr>
          <p:cNvSpPr txBox="1"/>
          <p:nvPr/>
        </p:nvSpPr>
        <p:spPr>
          <a:xfrm>
            <a:off x="1828800" y="1768839"/>
            <a:ext cx="1318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2020 год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6D1A7F-8626-79B3-1A7D-4467FFFB11F6}"/>
              </a:ext>
            </a:extLst>
          </p:cNvPr>
          <p:cNvSpPr txBox="1"/>
          <p:nvPr/>
        </p:nvSpPr>
        <p:spPr>
          <a:xfrm>
            <a:off x="7884826" y="2998032"/>
            <a:ext cx="175385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AF2DA-29C7-C404-FE76-DF9539E83AF9}"/>
              </a:ext>
            </a:extLst>
          </p:cNvPr>
          <p:cNvSpPr txBox="1"/>
          <p:nvPr/>
        </p:nvSpPr>
        <p:spPr>
          <a:xfrm>
            <a:off x="914399" y="284815"/>
            <a:ext cx="10777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15. В каком административном районе Беларуси наибольшая лесистость? </a:t>
            </a:r>
          </a:p>
          <a:p>
            <a:r>
              <a:rPr lang="ru-RU" sz="2400" b="1" dirty="0"/>
              <a:t>А) Свислочском; Б) Верхнедвинском; В) Городокском; </a:t>
            </a:r>
            <a:r>
              <a:rPr lang="ru-RU" sz="2400" b="1" dirty="0">
                <a:solidFill>
                  <a:srgbClr val="FF0000"/>
                </a:solidFill>
              </a:rPr>
              <a:t>Г) Россонском.</a:t>
            </a:r>
          </a:p>
        </p:txBody>
      </p:sp>
    </p:spTree>
    <p:extLst>
      <p:ext uri="{BB962C8B-B14F-4D97-AF65-F5344CB8AC3E}">
        <p14:creationId xmlns:p14="http://schemas.microsoft.com/office/powerpoint/2010/main" val="1451627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4D6FF3-FB09-36DB-81A3-8C2682A3E6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9" t="15503" r="15410" b="9487"/>
          <a:stretch/>
        </p:blipFill>
        <p:spPr>
          <a:xfrm>
            <a:off x="1034946" y="1388185"/>
            <a:ext cx="10122107" cy="52960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D99346-E695-30CA-53BF-0A546EF80129}"/>
              </a:ext>
            </a:extLst>
          </p:cNvPr>
          <p:cNvSpPr txBox="1"/>
          <p:nvPr/>
        </p:nvSpPr>
        <p:spPr>
          <a:xfrm>
            <a:off x="1" y="2387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</a:t>
            </a:r>
            <a:r>
              <a:rPr lang="ru-RU" sz="2400" b="1" dirty="0" err="1"/>
              <a:t>Флювио</a:t>
            </a:r>
            <a:r>
              <a:rPr lang="ru-RU" sz="2400" b="1" dirty="0"/>
              <a:t>-гляциальные отложения распространены на равнинах: </a:t>
            </a:r>
          </a:p>
          <a:p>
            <a:pPr algn="just"/>
            <a:r>
              <a:rPr lang="ru-RU" sz="2400" b="1" dirty="0"/>
              <a:t>А) </a:t>
            </a:r>
            <a:r>
              <a:rPr lang="ru-RU" sz="2400" b="1" dirty="0" err="1"/>
              <a:t>Оршанско</a:t>
            </a:r>
            <a:r>
              <a:rPr lang="ru-RU" sz="2400" b="1" dirty="0"/>
              <a:t>-Могилевская и </a:t>
            </a:r>
            <a:r>
              <a:rPr lang="ru-RU" sz="2400" b="1" dirty="0" err="1"/>
              <a:t>Нарочано</a:t>
            </a:r>
            <a:r>
              <a:rPr lang="ru-RU" sz="2400" b="1" dirty="0"/>
              <a:t>-Вилейская; </a:t>
            </a:r>
            <a:r>
              <a:rPr lang="ru-RU" sz="2400" b="1" dirty="0">
                <a:solidFill>
                  <a:srgbClr val="FF0000"/>
                </a:solidFill>
              </a:rPr>
              <a:t>Б) </a:t>
            </a:r>
            <a:r>
              <a:rPr lang="ru-RU" sz="2400" b="1" dirty="0" err="1">
                <a:solidFill>
                  <a:srgbClr val="FF0000"/>
                </a:solidFill>
              </a:rPr>
              <a:t>Центаральноберезинская</a:t>
            </a:r>
            <a:r>
              <a:rPr lang="ru-RU" sz="2400" b="1" dirty="0">
                <a:solidFill>
                  <a:srgbClr val="FF0000"/>
                </a:solidFill>
              </a:rPr>
              <a:t> и </a:t>
            </a:r>
            <a:r>
              <a:rPr lang="ru-RU" sz="2400" b="1" dirty="0" err="1">
                <a:solidFill>
                  <a:srgbClr val="FF0000"/>
                </a:solidFill>
              </a:rPr>
              <a:t>Прибугская</a:t>
            </a:r>
            <a:r>
              <a:rPr lang="ru-RU" sz="2400" b="1" dirty="0">
                <a:solidFill>
                  <a:srgbClr val="FF0000"/>
                </a:solidFill>
              </a:rPr>
              <a:t>; </a:t>
            </a:r>
            <a:r>
              <a:rPr lang="ru-RU" sz="2400" b="1" dirty="0"/>
              <a:t>В) Лидская и </a:t>
            </a:r>
            <a:r>
              <a:rPr lang="ru-RU" sz="2400" b="1" dirty="0" err="1"/>
              <a:t>Оршано</a:t>
            </a:r>
            <a:r>
              <a:rPr lang="ru-RU" sz="2400" b="1" dirty="0"/>
              <a:t>-Могилевская; Г) </a:t>
            </a:r>
            <a:r>
              <a:rPr lang="ru-RU" sz="2400" b="1" dirty="0" err="1"/>
              <a:t>Центральноберезинская</a:t>
            </a:r>
            <a:r>
              <a:rPr lang="ru-RU" sz="2400" b="1" dirty="0"/>
              <a:t> и Лидская.</a:t>
            </a:r>
          </a:p>
        </p:txBody>
      </p:sp>
    </p:spTree>
    <p:extLst>
      <p:ext uri="{BB962C8B-B14F-4D97-AF65-F5344CB8AC3E}">
        <p14:creationId xmlns:p14="http://schemas.microsoft.com/office/powerpoint/2010/main" val="864802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342161-9885-775B-DD1C-B27CCBEF86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t="7649" r="27715" b="66984"/>
          <a:stretch/>
        </p:blipFill>
        <p:spPr>
          <a:xfrm>
            <a:off x="692046" y="1405602"/>
            <a:ext cx="10807908" cy="51829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160641-C94F-98EB-38AE-1096B7C9A340}"/>
              </a:ext>
            </a:extLst>
          </p:cNvPr>
          <p:cNvSpPr txBox="1"/>
          <p:nvPr/>
        </p:nvSpPr>
        <p:spPr>
          <a:xfrm>
            <a:off x="5620389" y="4347378"/>
            <a:ext cx="3273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66B9B9-772B-EE8D-423E-0C8ADAE7600D}"/>
              </a:ext>
            </a:extLst>
          </p:cNvPr>
          <p:cNvSpPr txBox="1"/>
          <p:nvPr/>
        </p:nvSpPr>
        <p:spPr>
          <a:xfrm>
            <a:off x="-37012" y="0"/>
            <a:ext cx="12229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Вопросительным знаком обозначена: </a:t>
            </a:r>
            <a:r>
              <a:rPr lang="ru-RU" sz="2400" b="1" dirty="0">
                <a:solidFill>
                  <a:srgbClr val="FF0000"/>
                </a:solidFill>
              </a:rPr>
              <a:t>А) конечно-меренная возвышенность </a:t>
            </a:r>
            <a:r>
              <a:rPr lang="ru-RU" sz="2400" b="1" dirty="0" err="1">
                <a:solidFill>
                  <a:srgbClr val="FF0000"/>
                </a:solidFill>
              </a:rPr>
              <a:t>поозерского</a:t>
            </a:r>
            <a:r>
              <a:rPr lang="ru-RU" sz="2400" b="1" dirty="0">
                <a:solidFill>
                  <a:srgbClr val="FF0000"/>
                </a:solidFill>
              </a:rPr>
              <a:t> возраста;</a:t>
            </a:r>
            <a:r>
              <a:rPr lang="ru-RU" sz="2400" b="1" dirty="0"/>
              <a:t> Б) конечно-моренная возвышенность </a:t>
            </a:r>
            <a:r>
              <a:rPr lang="ru-RU" sz="2400" b="1" dirty="0" err="1"/>
              <a:t>сожского</a:t>
            </a:r>
            <a:r>
              <a:rPr lang="ru-RU" sz="2400" b="1" dirty="0"/>
              <a:t> возраста; В) Ошмянская возвышенность; Г) </a:t>
            </a:r>
            <a:r>
              <a:rPr lang="ru-RU" sz="2400" b="1" dirty="0" err="1"/>
              <a:t>Нарочано</a:t>
            </a:r>
            <a:r>
              <a:rPr lang="ru-RU" sz="2400" b="1" dirty="0"/>
              <a:t>-Вилейская равнина.</a:t>
            </a:r>
          </a:p>
        </p:txBody>
      </p:sp>
    </p:spTree>
    <p:extLst>
      <p:ext uri="{BB962C8B-B14F-4D97-AF65-F5344CB8AC3E}">
        <p14:creationId xmlns:p14="http://schemas.microsoft.com/office/powerpoint/2010/main" val="425736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21739945-B6B5-9BB0-7F2E-4C72634CF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70" y="998935"/>
            <a:ext cx="9968459" cy="55994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AF8F7C-A0AD-F2E4-5ABD-2A89382E4322}"/>
              </a:ext>
            </a:extLst>
          </p:cNvPr>
          <p:cNvSpPr txBox="1"/>
          <p:nvPr/>
        </p:nvSpPr>
        <p:spPr>
          <a:xfrm>
            <a:off x="2468379" y="4762"/>
            <a:ext cx="7255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18. Этот пейзаж можно наблюдать в окрестностях: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Гомеля; </a:t>
            </a:r>
            <a:r>
              <a:rPr lang="ru-RU" sz="2400" b="1" dirty="0"/>
              <a:t>Б) Гродно; В) Минска; Г) Могилева. </a:t>
            </a:r>
          </a:p>
        </p:txBody>
      </p:sp>
    </p:spTree>
    <p:extLst>
      <p:ext uri="{BB962C8B-B14F-4D97-AF65-F5344CB8AC3E}">
        <p14:creationId xmlns:p14="http://schemas.microsoft.com/office/powerpoint/2010/main" val="3032703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291F6C-5AEB-DB3E-200F-7A3C77B8D6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56"/>
          <a:stretch/>
        </p:blipFill>
        <p:spPr>
          <a:xfrm>
            <a:off x="314793" y="871349"/>
            <a:ext cx="4721901" cy="5533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0658" name="Picture 2">
            <a:extLst>
              <a:ext uri="{FF2B5EF4-FFF2-40B4-BE49-F238E27FC236}">
                <a16:creationId xmlns:a16="http://schemas.microsoft.com/office/drawing/2014/main" id="{5AD3B139-C086-5A0C-81FD-1F4ADFCA6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050" y="871349"/>
            <a:ext cx="7380158" cy="55328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329351-A2BF-D469-FF17-84F94344067C}"/>
              </a:ext>
            </a:extLst>
          </p:cNvPr>
          <p:cNvSpPr txBox="1"/>
          <p:nvPr/>
        </p:nvSpPr>
        <p:spPr>
          <a:xfrm>
            <a:off x="1251679" y="30626"/>
            <a:ext cx="10940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19. Куда впадает река, показанная на слайде? </a:t>
            </a:r>
          </a:p>
          <a:p>
            <a:r>
              <a:rPr lang="ru-RU" sz="2400" b="1" dirty="0"/>
              <a:t>А) Балтийское море; Б) Белое море; В) Каспийское море; </a:t>
            </a:r>
            <a:r>
              <a:rPr lang="ru-RU" sz="2400" b="1" dirty="0">
                <a:solidFill>
                  <a:srgbClr val="FF0000"/>
                </a:solidFill>
              </a:rPr>
              <a:t>Г) Черное море.</a:t>
            </a:r>
          </a:p>
        </p:txBody>
      </p:sp>
    </p:spTree>
    <p:extLst>
      <p:ext uri="{BB962C8B-B14F-4D97-AF65-F5344CB8AC3E}">
        <p14:creationId xmlns:p14="http://schemas.microsoft.com/office/powerpoint/2010/main" val="3428471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2E383840-07BE-BD57-19F5-16537F41E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377" y="359764"/>
            <a:ext cx="9718623" cy="629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BBE981-4D27-1B22-7CC3-7072E4C8EE4D}"/>
              </a:ext>
            </a:extLst>
          </p:cNvPr>
          <p:cNvSpPr txBox="1"/>
          <p:nvPr/>
        </p:nvSpPr>
        <p:spPr>
          <a:xfrm>
            <a:off x="2473377" y="359764"/>
            <a:ext cx="5141626" cy="14840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311346-C820-51D7-F528-B478794CD61D}"/>
              </a:ext>
            </a:extLst>
          </p:cNvPr>
          <p:cNvSpPr txBox="1"/>
          <p:nvPr/>
        </p:nvSpPr>
        <p:spPr>
          <a:xfrm>
            <a:off x="2623279" y="2833141"/>
            <a:ext cx="2908091" cy="18720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36CE05-F921-546D-F236-84E6E4D4E8D0}"/>
              </a:ext>
            </a:extLst>
          </p:cNvPr>
          <p:cNvSpPr txBox="1"/>
          <p:nvPr/>
        </p:nvSpPr>
        <p:spPr>
          <a:xfrm>
            <a:off x="217357" y="206240"/>
            <a:ext cx="69179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20. На слайде показаны месторождения полезных ископаемых, приуроченных к отложениям: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мелового и четвертичного периодов; </a:t>
            </a:r>
          </a:p>
          <a:p>
            <a:r>
              <a:rPr lang="ru-RU" sz="2400" b="1" dirty="0"/>
              <a:t>Б) девонского и неогенового периодов; </a:t>
            </a:r>
          </a:p>
          <a:p>
            <a:r>
              <a:rPr lang="ru-RU" sz="2400" b="1" dirty="0"/>
              <a:t>В) юрского и палеогенового периодов; </a:t>
            </a:r>
          </a:p>
          <a:p>
            <a:r>
              <a:rPr lang="ru-RU" sz="2400" b="1" dirty="0"/>
              <a:t>Г) каменноугольного и пермского периодов.</a:t>
            </a:r>
          </a:p>
        </p:txBody>
      </p:sp>
    </p:spTree>
    <p:extLst>
      <p:ext uri="{BB962C8B-B14F-4D97-AF65-F5344CB8AC3E}">
        <p14:creationId xmlns:p14="http://schemas.microsoft.com/office/powerpoint/2010/main" val="543137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D1B13EE-47E8-270A-ACB8-33545AA96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246" y="1275906"/>
            <a:ext cx="9893508" cy="55573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B0BDB5-7E03-7678-6A3E-F5766EF70629}"/>
              </a:ext>
            </a:extLst>
          </p:cNvPr>
          <p:cNvSpPr txBox="1"/>
          <p:nvPr/>
        </p:nvSpPr>
        <p:spPr>
          <a:xfrm>
            <a:off x="0" y="2472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21. Данная фотография сделана в Ивацевичском районе Брестской области. Какое происхождение имеет котловина озера, изображенного на слайде? </a:t>
            </a:r>
          </a:p>
          <a:p>
            <a:pPr algn="just"/>
            <a:r>
              <a:rPr lang="ru-RU" sz="2400" b="1" dirty="0"/>
              <a:t>А) ледниковое; </a:t>
            </a:r>
            <a:r>
              <a:rPr lang="ru-RU" sz="2400" b="1" dirty="0">
                <a:solidFill>
                  <a:srgbClr val="FF0000"/>
                </a:solidFill>
              </a:rPr>
              <a:t>Б) карстовое; </a:t>
            </a:r>
            <a:r>
              <a:rPr lang="ru-RU" sz="2400" b="1" dirty="0"/>
              <a:t>В) остаточное; Г) </a:t>
            </a:r>
            <a:r>
              <a:rPr lang="ru-RU" sz="2400" b="1" dirty="0" err="1"/>
              <a:t>старичное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2137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7C6FEBB-B433-3F2D-CCBD-DD0FD7ABC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865" y="214312"/>
            <a:ext cx="8572500" cy="642937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3C6EA70-A123-6F92-58BF-B64101C3D0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3" t="21144" r="34729" b="46026"/>
          <a:stretch/>
        </p:blipFill>
        <p:spPr bwMode="auto">
          <a:xfrm>
            <a:off x="460635" y="4754926"/>
            <a:ext cx="2368447" cy="1888761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E58E61-CF3C-F93D-BF5E-40D493CFD749}"/>
              </a:ext>
            </a:extLst>
          </p:cNvPr>
          <p:cNvSpPr txBox="1"/>
          <p:nvPr/>
        </p:nvSpPr>
        <p:spPr>
          <a:xfrm>
            <a:off x="190814" y="214312"/>
            <a:ext cx="2803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22. Самый большой валун в Беларуси расположен в:</a:t>
            </a:r>
          </a:p>
          <a:p>
            <a:r>
              <a:rPr lang="ru-RU" sz="2400" b="1" dirty="0"/>
              <a:t>А) Браславском районе;</a:t>
            </a:r>
          </a:p>
          <a:p>
            <a:r>
              <a:rPr lang="ru-RU" sz="2400" b="1" dirty="0"/>
              <a:t>Б) Верхнедвинском районе; </a:t>
            </a:r>
          </a:p>
          <a:p>
            <a:r>
              <a:rPr lang="ru-RU" sz="2400" b="1" dirty="0"/>
              <a:t>В) Городокском районе;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Шумилинском районе.</a:t>
            </a:r>
          </a:p>
        </p:txBody>
      </p:sp>
    </p:spTree>
    <p:extLst>
      <p:ext uri="{BB962C8B-B14F-4D97-AF65-F5344CB8AC3E}">
        <p14:creationId xmlns:p14="http://schemas.microsoft.com/office/powerpoint/2010/main" val="2539062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>
            <a:extLst>
              <a:ext uri="{FF2B5EF4-FFF2-40B4-BE49-F238E27FC236}">
                <a16:creationId xmlns:a16="http://schemas.microsoft.com/office/drawing/2014/main" id="{FF6F8388-C1BA-9FE1-0147-B1BA696CBC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1" r="13421"/>
          <a:stretch/>
        </p:blipFill>
        <p:spPr bwMode="auto">
          <a:xfrm>
            <a:off x="8579377" y="3803697"/>
            <a:ext cx="3122943" cy="28476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CAF7259E-1918-0C66-2369-CA8A735D8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9" y="3795673"/>
            <a:ext cx="3807501" cy="28556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379CE265-58DE-505D-355E-95C26E007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9" t="4530" r="19341" b="21468"/>
          <a:stretch/>
        </p:blipFill>
        <p:spPr bwMode="auto">
          <a:xfrm>
            <a:off x="8565138" y="588181"/>
            <a:ext cx="3122944" cy="30469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093207C5-8C06-9CE7-7949-7932F8430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" r="5699"/>
          <a:stretch/>
        </p:blipFill>
        <p:spPr bwMode="auto">
          <a:xfrm>
            <a:off x="489679" y="654452"/>
            <a:ext cx="3807501" cy="29806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5311C4D2-9823-E23C-A157-573FAB33F1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r="11190"/>
          <a:stretch/>
        </p:blipFill>
        <p:spPr bwMode="auto">
          <a:xfrm>
            <a:off x="4482063" y="2226808"/>
            <a:ext cx="3912432" cy="33085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F613CB75-5C74-0A12-BAD5-29349CF0FE0E}"/>
              </a:ext>
            </a:extLst>
          </p:cNvPr>
          <p:cNvSpPr/>
          <p:nvPr/>
        </p:nvSpPr>
        <p:spPr>
          <a:xfrm rot="8495820">
            <a:off x="4310964" y="575428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C921B3BF-6A6E-6BFF-6FCE-E87B27D53707}"/>
              </a:ext>
            </a:extLst>
          </p:cNvPr>
          <p:cNvSpPr/>
          <p:nvPr/>
        </p:nvSpPr>
        <p:spPr>
          <a:xfrm rot="12755024">
            <a:off x="4358168" y="153014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3F63F4A8-EBED-7492-9F77-792FB3B669B6}"/>
              </a:ext>
            </a:extLst>
          </p:cNvPr>
          <p:cNvSpPr/>
          <p:nvPr/>
        </p:nvSpPr>
        <p:spPr>
          <a:xfrm rot="2338502">
            <a:off x="7651042" y="578914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F5663FA0-C6FE-F0AA-D2E7-036444D37164}"/>
              </a:ext>
            </a:extLst>
          </p:cNvPr>
          <p:cNvSpPr/>
          <p:nvPr/>
        </p:nvSpPr>
        <p:spPr>
          <a:xfrm rot="19705064">
            <a:off x="7533832" y="1539349"/>
            <a:ext cx="978408" cy="533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362FC7-9450-26FA-534E-C0975D042FDF}"/>
              </a:ext>
            </a:extLst>
          </p:cNvPr>
          <p:cNvSpPr txBox="1"/>
          <p:nvPr/>
        </p:nvSpPr>
        <p:spPr>
          <a:xfrm>
            <a:off x="17130" y="11367"/>
            <a:ext cx="12174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23. Какой из памятников ближе всего расположен к Белорусской АЭС? </a:t>
            </a:r>
            <a:r>
              <a:rPr lang="ru-RU" sz="2400" b="1" dirty="0">
                <a:solidFill>
                  <a:srgbClr val="FF0000"/>
                </a:solidFill>
              </a:rPr>
              <a:t>А) 1; </a:t>
            </a:r>
            <a:r>
              <a:rPr lang="ru-RU" sz="2400" b="1" dirty="0"/>
              <a:t>Б) 2; В) 3; Г) 4.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E540E8-65BE-5382-D8EB-50F79ED9C031}"/>
              </a:ext>
            </a:extLst>
          </p:cNvPr>
          <p:cNvSpPr txBox="1"/>
          <p:nvPr/>
        </p:nvSpPr>
        <p:spPr>
          <a:xfrm>
            <a:off x="794479" y="98935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4D2625-0D6C-370C-4886-3F50C6BD57BC}"/>
              </a:ext>
            </a:extLst>
          </p:cNvPr>
          <p:cNvSpPr txBox="1"/>
          <p:nvPr/>
        </p:nvSpPr>
        <p:spPr>
          <a:xfrm>
            <a:off x="8840692" y="402149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DBD3F8-CFC9-567C-DC74-98887A130CB3}"/>
              </a:ext>
            </a:extLst>
          </p:cNvPr>
          <p:cNvSpPr txBox="1"/>
          <p:nvPr/>
        </p:nvSpPr>
        <p:spPr>
          <a:xfrm>
            <a:off x="8672976" y="772419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FFF3C1-1C15-59AC-CFD7-4AD20F32724D}"/>
              </a:ext>
            </a:extLst>
          </p:cNvPr>
          <p:cNvSpPr txBox="1"/>
          <p:nvPr/>
        </p:nvSpPr>
        <p:spPr>
          <a:xfrm>
            <a:off x="643636" y="388109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49262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99A3E4-D0DB-8EE9-0967-983EE0164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92" t="32607" r="39192" b="14033"/>
          <a:stretch/>
        </p:blipFill>
        <p:spPr>
          <a:xfrm>
            <a:off x="470856" y="1196978"/>
            <a:ext cx="3667529" cy="4562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B06838-36D0-7BFF-8A35-BF0215BD1EAE}"/>
              </a:ext>
            </a:extLst>
          </p:cNvPr>
          <p:cNvSpPr txBox="1"/>
          <p:nvPr/>
        </p:nvSpPr>
        <p:spPr>
          <a:xfrm>
            <a:off x="1164235" y="239843"/>
            <a:ext cx="9223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24. Льняные ткани производят в городе: А) 18; Б) 9; В) 8; </a:t>
            </a:r>
            <a:r>
              <a:rPr lang="ru-RU" sz="2400" b="1" dirty="0">
                <a:solidFill>
                  <a:srgbClr val="FF0000"/>
                </a:solidFill>
              </a:rPr>
              <a:t>Г) 10.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1888FDF-52A8-9D6A-96E5-309DD30C0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394" y="1196978"/>
            <a:ext cx="7143750" cy="45624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53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F85701-25FD-0B37-68CA-1EE070D2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000" y="0"/>
            <a:ext cx="7680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7CFDAC-2D73-776A-3092-9520F47B785F}"/>
              </a:ext>
            </a:extLst>
          </p:cNvPr>
          <p:cNvSpPr txBox="1"/>
          <p:nvPr/>
        </p:nvSpPr>
        <p:spPr>
          <a:xfrm>
            <a:off x="554636" y="389745"/>
            <a:ext cx="36725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25. На какую высоту поднялось море?</a:t>
            </a:r>
          </a:p>
          <a:p>
            <a:r>
              <a:rPr lang="ru-RU" sz="2400" b="1" dirty="0"/>
              <a:t>А) 250м;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Б) 500 м; </a:t>
            </a:r>
          </a:p>
          <a:p>
            <a:r>
              <a:rPr lang="ru-RU" sz="2400" b="1" dirty="0"/>
              <a:t>В) 750 м; </a:t>
            </a:r>
          </a:p>
          <a:p>
            <a:r>
              <a:rPr lang="ru-RU" sz="2400" b="1" dirty="0"/>
              <a:t>Г) 1000 м.</a:t>
            </a:r>
          </a:p>
        </p:txBody>
      </p:sp>
    </p:spTree>
    <p:extLst>
      <p:ext uri="{BB962C8B-B14F-4D97-AF65-F5344CB8AC3E}">
        <p14:creationId xmlns:p14="http://schemas.microsoft.com/office/powerpoint/2010/main" val="18442568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99E3F780-C81F-6B41-1886-B106B0F07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864" y="1666940"/>
            <a:ext cx="9360272" cy="43291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F93EBC-30CD-91F2-A39E-9AE220F52C76}"/>
              </a:ext>
            </a:extLst>
          </p:cNvPr>
          <p:cNvSpPr txBox="1"/>
          <p:nvPr/>
        </p:nvSpPr>
        <p:spPr>
          <a:xfrm>
            <a:off x="1484027" y="455618"/>
            <a:ext cx="9742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26. Какое государство не расположено в африканской зоне </a:t>
            </a:r>
            <a:r>
              <a:rPr lang="ru-RU" sz="2400" b="1" dirty="0" err="1"/>
              <a:t>Сахель</a:t>
            </a:r>
            <a:r>
              <a:rPr lang="ru-RU" sz="2400" b="1" dirty="0"/>
              <a:t>? </a:t>
            </a:r>
          </a:p>
          <a:p>
            <a:r>
              <a:rPr lang="ru-RU" sz="2400" b="1" dirty="0"/>
              <a:t>А) Судан; Б) Сенегал; В) Чад; </a:t>
            </a:r>
            <a:r>
              <a:rPr lang="ru-RU" sz="2400" b="1" dirty="0">
                <a:solidFill>
                  <a:srgbClr val="FF0000"/>
                </a:solidFill>
              </a:rPr>
              <a:t>Г) Эфиопия.</a:t>
            </a:r>
          </a:p>
        </p:txBody>
      </p:sp>
    </p:spTree>
    <p:extLst>
      <p:ext uri="{BB962C8B-B14F-4D97-AF65-F5344CB8AC3E}">
        <p14:creationId xmlns:p14="http://schemas.microsoft.com/office/powerpoint/2010/main" val="2752070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>
            <a:extLst>
              <a:ext uri="{FF2B5EF4-FFF2-40B4-BE49-F238E27FC236}">
                <a16:creationId xmlns:a16="http://schemas.microsoft.com/office/drawing/2014/main" id="{BD2BC1E8-F5AB-EB54-A89D-4C3EDA1D1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72" y="1385243"/>
            <a:ext cx="7822055" cy="52288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242A2B-982E-2BAB-0045-81B4710C2D4B}"/>
              </a:ext>
            </a:extLst>
          </p:cNvPr>
          <p:cNvSpPr txBox="1"/>
          <p:nvPr/>
        </p:nvSpPr>
        <p:spPr>
          <a:xfrm>
            <a:off x="-11854" y="430560"/>
            <a:ext cx="12203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27. Озеро Байкал образовалось в результате геологического процесса: А) 1; </a:t>
            </a:r>
            <a:r>
              <a:rPr lang="ru-RU" sz="2400" b="1" dirty="0">
                <a:solidFill>
                  <a:srgbClr val="FF0000"/>
                </a:solidFill>
              </a:rPr>
              <a:t>Б) 2; </a:t>
            </a:r>
            <a:r>
              <a:rPr lang="ru-RU" sz="2400" b="1" dirty="0"/>
              <a:t>В) 3; Г) 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C1BF4-7E2F-F470-73AD-FADE4523FFA4}"/>
              </a:ext>
            </a:extLst>
          </p:cNvPr>
          <p:cNvSpPr txBox="1"/>
          <p:nvPr/>
        </p:nvSpPr>
        <p:spPr>
          <a:xfrm>
            <a:off x="2398426" y="23884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C476C-F4AF-9FAD-03ED-A60CFE88EFF8}"/>
              </a:ext>
            </a:extLst>
          </p:cNvPr>
          <p:cNvSpPr txBox="1"/>
          <p:nvPr/>
        </p:nvSpPr>
        <p:spPr>
          <a:xfrm>
            <a:off x="6287757" y="4839325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7306BF-646C-A294-4E4C-5632D5CDFD81}"/>
              </a:ext>
            </a:extLst>
          </p:cNvPr>
          <p:cNvSpPr txBox="1"/>
          <p:nvPr/>
        </p:nvSpPr>
        <p:spPr>
          <a:xfrm>
            <a:off x="6315855" y="23884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C358D7-8A99-ED73-5338-1BA14F752AF4}"/>
              </a:ext>
            </a:extLst>
          </p:cNvPr>
          <p:cNvSpPr txBox="1"/>
          <p:nvPr/>
        </p:nvSpPr>
        <p:spPr>
          <a:xfrm>
            <a:off x="2398426" y="4839325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703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EA60BE19-14AC-339D-0EE9-40E8D187E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98" y="969285"/>
            <a:ext cx="8726604" cy="56938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406C0B-3509-E0CF-CBBB-2C6FB1E7500D}"/>
              </a:ext>
            </a:extLst>
          </p:cNvPr>
          <p:cNvSpPr txBox="1"/>
          <p:nvPr/>
        </p:nvSpPr>
        <p:spPr>
          <a:xfrm>
            <a:off x="2340964" y="0"/>
            <a:ext cx="751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Данная фотография была сделана в: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Германии; </a:t>
            </a:r>
            <a:r>
              <a:rPr lang="ru-RU" sz="2400" b="1" dirty="0"/>
              <a:t>Б) Франции; В) Панаме; Г) Австралии.</a:t>
            </a:r>
          </a:p>
        </p:txBody>
      </p:sp>
    </p:spTree>
    <p:extLst>
      <p:ext uri="{BB962C8B-B14F-4D97-AF65-F5344CB8AC3E}">
        <p14:creationId xmlns:p14="http://schemas.microsoft.com/office/powerpoint/2010/main" val="30797679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:a16="http://schemas.microsoft.com/office/drawing/2014/main" id="{87C767F1-D85F-17EC-A36F-9FFB7AA4A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041" y="847361"/>
            <a:ext cx="9015959" cy="601063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38691E-F201-734F-1DC7-280A1F8488AA}"/>
              </a:ext>
            </a:extLst>
          </p:cNvPr>
          <p:cNvSpPr txBox="1"/>
          <p:nvPr/>
        </p:nvSpPr>
        <p:spPr>
          <a:xfrm>
            <a:off x="0" y="179885"/>
            <a:ext cx="44586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28. На слайде показан процесс: 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солинизации</a:t>
            </a:r>
            <a:r>
              <a:rPr lang="ru-RU" sz="2400" b="1" dirty="0"/>
              <a:t>; </a:t>
            </a:r>
          </a:p>
          <a:p>
            <a:r>
              <a:rPr lang="ru-RU" sz="2400" b="1" dirty="0"/>
              <a:t>Б) транспирации; </a:t>
            </a:r>
          </a:p>
          <a:p>
            <a:r>
              <a:rPr lang="ru-RU" sz="2400" b="1" dirty="0"/>
              <a:t>В) люминесценции;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эвтрофикации. </a:t>
            </a:r>
          </a:p>
        </p:txBody>
      </p:sp>
    </p:spTree>
    <p:extLst>
      <p:ext uri="{BB962C8B-B14F-4D97-AF65-F5344CB8AC3E}">
        <p14:creationId xmlns:p14="http://schemas.microsoft.com/office/powerpoint/2010/main" val="3505241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8F1ECC-1B04-A33D-907E-1F2552E8F9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55"/>
          <a:stretch/>
        </p:blipFill>
        <p:spPr>
          <a:xfrm>
            <a:off x="1524" y="685048"/>
            <a:ext cx="12190476" cy="61588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405CA0-0D15-7B8A-7224-C0B91ACDA059}"/>
              </a:ext>
            </a:extLst>
          </p:cNvPr>
          <p:cNvSpPr txBox="1"/>
          <p:nvPr/>
        </p:nvSpPr>
        <p:spPr>
          <a:xfrm>
            <a:off x="10512340" y="6488668"/>
            <a:ext cx="16788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0756C-F313-EAC0-3D8F-3FF73897AC57}"/>
              </a:ext>
            </a:extLst>
          </p:cNvPr>
          <p:cNvSpPr txBox="1"/>
          <p:nvPr/>
        </p:nvSpPr>
        <p:spPr>
          <a:xfrm>
            <a:off x="0" y="1411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Что показывает данная карта?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военные расходы; </a:t>
            </a:r>
            <a:r>
              <a:rPr lang="ru-RU" sz="2400" b="1" dirty="0"/>
              <a:t>Б) расходы на образование; В) объём экспорта; Г) объём импорта.</a:t>
            </a:r>
          </a:p>
        </p:txBody>
      </p:sp>
    </p:spTree>
    <p:extLst>
      <p:ext uri="{BB962C8B-B14F-4D97-AF65-F5344CB8AC3E}">
        <p14:creationId xmlns:p14="http://schemas.microsoft.com/office/powerpoint/2010/main" val="963861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29A6B4-8371-EBF1-614A-69845CE240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1" t="2186" r="36926" b="1639"/>
          <a:stretch/>
        </p:blipFill>
        <p:spPr>
          <a:xfrm>
            <a:off x="4182255" y="131164"/>
            <a:ext cx="7585023" cy="65956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9EA027-9CC9-3D60-0758-926FAD985010}"/>
              </a:ext>
            </a:extLst>
          </p:cNvPr>
          <p:cNvSpPr txBox="1"/>
          <p:nvPr/>
        </p:nvSpPr>
        <p:spPr>
          <a:xfrm>
            <a:off x="464695" y="374754"/>
            <a:ext cx="33278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30. На слайде показаны страны-лидеры за 2020 год по сбору: </a:t>
            </a:r>
          </a:p>
          <a:p>
            <a:r>
              <a:rPr lang="ru-RU" sz="2400" b="1" dirty="0"/>
              <a:t>А) кофе; </a:t>
            </a:r>
          </a:p>
          <a:p>
            <a:r>
              <a:rPr lang="ru-RU" sz="2400" b="1" dirty="0"/>
              <a:t>Б) табака;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В) фиников; </a:t>
            </a:r>
          </a:p>
          <a:p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25034819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 l="29167" t="23830" r="18333" b="23494"/>
          <a:stretch>
            <a:fillRect/>
          </a:stretch>
        </p:blipFill>
        <p:spPr bwMode="auto">
          <a:xfrm>
            <a:off x="7410818" y="786372"/>
            <a:ext cx="3643338" cy="24288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>
            <a:lum bright="-2000" contrast="18000"/>
          </a:blip>
          <a:srcRect b="2702"/>
          <a:stretch>
            <a:fillRect/>
          </a:stretch>
        </p:blipFill>
        <p:spPr bwMode="auto">
          <a:xfrm>
            <a:off x="7529908" y="3519829"/>
            <a:ext cx="3524248" cy="2571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4"/>
          <a:srcRect l="6134" r="7435" b="35000"/>
          <a:stretch>
            <a:fillRect/>
          </a:stretch>
        </p:blipFill>
        <p:spPr bwMode="auto">
          <a:xfrm>
            <a:off x="2488381" y="3504547"/>
            <a:ext cx="4572032" cy="25564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5"/>
          <a:srcRect l="16364" t="5464" r="21027" b="23508"/>
          <a:stretch>
            <a:fillRect/>
          </a:stretch>
        </p:blipFill>
        <p:spPr bwMode="auto">
          <a:xfrm>
            <a:off x="3917141" y="750428"/>
            <a:ext cx="3143272" cy="237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4196" y="750428"/>
            <a:ext cx="1220824" cy="1571636"/>
          </a:xfrm>
          <a:prstGeom prst="rect">
            <a:avLst/>
          </a:prstGeom>
          <a:noFill/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64196" y="2409775"/>
            <a:ext cx="1218197" cy="1928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02" name="Picture 2" descr="http://am1.dlstatic.ru/afisha/posters/poster_image_20154.f482cd2acd871ade38ac4fafa9bb13f0.jpeg"/>
          <p:cNvPicPr>
            <a:picLocks noChangeAspect="1" noChangeArrowheads="1"/>
          </p:cNvPicPr>
          <p:nvPr/>
        </p:nvPicPr>
        <p:blipFill>
          <a:blip r:embed="rId8" cstate="print"/>
          <a:srcRect l="5769" t="17935" r="24999" b="64945"/>
          <a:stretch>
            <a:fillRect/>
          </a:stretch>
        </p:blipFill>
        <p:spPr bwMode="auto">
          <a:xfrm>
            <a:off x="2464196" y="4357693"/>
            <a:ext cx="1214446" cy="425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E58210-44AE-6943-93F5-B66EBCCBC3AF}"/>
              </a:ext>
            </a:extLst>
          </p:cNvPr>
          <p:cNvSpPr txBox="1"/>
          <p:nvPr/>
        </p:nvSpPr>
        <p:spPr>
          <a:xfrm>
            <a:off x="260521" y="98368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31. Назовите город.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6409A7-EAF6-80A2-6FE8-5D8C5FF77C6B}"/>
              </a:ext>
            </a:extLst>
          </p:cNvPr>
          <p:cNvSpPr txBox="1"/>
          <p:nvPr/>
        </p:nvSpPr>
        <p:spPr>
          <a:xfrm>
            <a:off x="748720" y="2984431"/>
            <a:ext cx="1000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Чаусы</a:t>
            </a:r>
          </a:p>
        </p:txBody>
      </p:sp>
    </p:spTree>
    <p:extLst>
      <p:ext uri="{BB962C8B-B14F-4D97-AF65-F5344CB8AC3E}">
        <p14:creationId xmlns:p14="http://schemas.microsoft.com/office/powerpoint/2010/main" val="41398106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BD7CBD-B61B-8486-64B6-C21BD07D2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677B97-DD0C-55DD-5369-6BD3B8AAF006}"/>
              </a:ext>
            </a:extLst>
          </p:cNvPr>
          <p:cNvSpPr txBox="1"/>
          <p:nvPr/>
        </p:nvSpPr>
        <p:spPr>
          <a:xfrm>
            <a:off x="1004341" y="374754"/>
            <a:ext cx="2518348" cy="151400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0B352-963E-6044-86AF-3CAEFDD73FA6}"/>
              </a:ext>
            </a:extLst>
          </p:cNvPr>
          <p:cNvSpPr txBox="1"/>
          <p:nvPr/>
        </p:nvSpPr>
        <p:spPr>
          <a:xfrm>
            <a:off x="6295868" y="2383437"/>
            <a:ext cx="1603947" cy="76449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02F56C-013D-BF85-5C28-5CCFBA81E414}"/>
              </a:ext>
            </a:extLst>
          </p:cNvPr>
          <p:cNvSpPr txBox="1"/>
          <p:nvPr/>
        </p:nvSpPr>
        <p:spPr>
          <a:xfrm>
            <a:off x="5059180" y="6488668"/>
            <a:ext cx="216608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CCE1D0-9A69-0CDE-A045-394D2AEF932C}"/>
              </a:ext>
            </a:extLst>
          </p:cNvPr>
          <p:cNvSpPr txBox="1"/>
          <p:nvPr/>
        </p:nvSpPr>
        <p:spPr>
          <a:xfrm>
            <a:off x="303939" y="730053"/>
            <a:ext cx="564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Какая страна изображена на слайде?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760266-8F2C-8818-1041-0ED58E87699A}"/>
              </a:ext>
            </a:extLst>
          </p:cNvPr>
          <p:cNvSpPr txBox="1"/>
          <p:nvPr/>
        </p:nvSpPr>
        <p:spPr>
          <a:xfrm>
            <a:off x="5715000" y="2383437"/>
            <a:ext cx="854439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C62E32-E595-B009-991B-DE1212D3918C}"/>
              </a:ext>
            </a:extLst>
          </p:cNvPr>
          <p:cNvSpPr txBox="1"/>
          <p:nvPr/>
        </p:nvSpPr>
        <p:spPr>
          <a:xfrm>
            <a:off x="9080231" y="2134598"/>
            <a:ext cx="1603947" cy="7644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C94FD3-E7EA-F2C2-B243-8D9E309FD939}"/>
              </a:ext>
            </a:extLst>
          </p:cNvPr>
          <p:cNvSpPr txBox="1"/>
          <p:nvPr/>
        </p:nvSpPr>
        <p:spPr>
          <a:xfrm>
            <a:off x="10927830" y="1678898"/>
            <a:ext cx="779488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64579D-1E46-81FC-2022-D703FD75E91F}"/>
              </a:ext>
            </a:extLst>
          </p:cNvPr>
          <p:cNvSpPr txBox="1"/>
          <p:nvPr/>
        </p:nvSpPr>
        <p:spPr>
          <a:xfrm>
            <a:off x="2124222" y="2231650"/>
            <a:ext cx="12618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Австрия</a:t>
            </a:r>
          </a:p>
        </p:txBody>
      </p:sp>
    </p:spTree>
    <p:extLst>
      <p:ext uri="{BB962C8B-B14F-4D97-AF65-F5344CB8AC3E}">
        <p14:creationId xmlns:p14="http://schemas.microsoft.com/office/powerpoint/2010/main" val="17825273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AD4B8A0-CC0C-5171-31DB-CF2D5711F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598" y="255357"/>
            <a:ext cx="7453651" cy="63472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458387-D900-122A-3A88-ED8A47426D7F}"/>
              </a:ext>
            </a:extLst>
          </p:cNvPr>
          <p:cNvSpPr txBox="1"/>
          <p:nvPr/>
        </p:nvSpPr>
        <p:spPr>
          <a:xfrm>
            <a:off x="359764" y="449705"/>
            <a:ext cx="3567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33. Назовите форму рельефа, выделенную цветом на карте.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A4044E-0B2B-60C6-BA5D-A084A3E4AE98}"/>
              </a:ext>
            </a:extLst>
          </p:cNvPr>
          <p:cNvSpPr txBox="1"/>
          <p:nvPr/>
        </p:nvSpPr>
        <p:spPr>
          <a:xfrm>
            <a:off x="829994" y="3429000"/>
            <a:ext cx="276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Равнина </a:t>
            </a:r>
            <a:r>
              <a:rPr lang="ru-RU" sz="2400" b="1" dirty="0" err="1">
                <a:solidFill>
                  <a:srgbClr val="FF0000"/>
                </a:solidFill>
              </a:rPr>
              <a:t>Загородье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468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>
            <a:extLst>
              <a:ext uri="{FF2B5EF4-FFF2-40B4-BE49-F238E27FC236}">
                <a16:creationId xmlns:a16="http://schemas.microsoft.com/office/drawing/2014/main" id="{6D24EDDB-51F8-76B7-F2D8-17BD4209D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5C9170-9D76-E8FA-74F8-51B64953C8CF}"/>
              </a:ext>
            </a:extLst>
          </p:cNvPr>
          <p:cNvSpPr txBox="1"/>
          <p:nvPr/>
        </p:nvSpPr>
        <p:spPr>
          <a:xfrm>
            <a:off x="299803" y="539646"/>
            <a:ext cx="2548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34. В каком городе Беларуси находится этот университет?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AFB6BFA-EC74-A4A1-DA36-A173FEA007B0}"/>
              </a:ext>
            </a:extLst>
          </p:cNvPr>
          <p:cNvSpPr txBox="1"/>
          <p:nvPr/>
        </p:nvSpPr>
        <p:spPr>
          <a:xfrm>
            <a:off x="984738" y="4121834"/>
            <a:ext cx="10743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Минск</a:t>
            </a:r>
          </a:p>
        </p:txBody>
      </p:sp>
    </p:spTree>
    <p:extLst>
      <p:ext uri="{BB962C8B-B14F-4D97-AF65-F5344CB8AC3E}">
        <p14:creationId xmlns:p14="http://schemas.microsoft.com/office/powerpoint/2010/main" val="24409637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6C85C0B-0DC1-3BEB-520C-258208E0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46" y="788952"/>
            <a:ext cx="4517115" cy="29168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A1C4079C-96B6-ED3B-34C3-1647B985B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353" y="2429016"/>
            <a:ext cx="4517115" cy="31242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0A7BE359-BB8B-729B-A905-3A84C2CA3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105" y="3991131"/>
            <a:ext cx="5096656" cy="28668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D34550-E1A8-3456-B930-D3A9A8E55BAD}"/>
              </a:ext>
            </a:extLst>
          </p:cNvPr>
          <p:cNvSpPr txBox="1"/>
          <p:nvPr/>
        </p:nvSpPr>
        <p:spPr>
          <a:xfrm>
            <a:off x="524773" y="134324"/>
            <a:ext cx="645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Что общего у Новгорода, Киева и Полоцка?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7B081-ADCA-F288-007A-9F5ED42F7DAB}"/>
              </a:ext>
            </a:extLst>
          </p:cNvPr>
          <p:cNvSpPr txBox="1"/>
          <p:nvPr/>
        </p:nvSpPr>
        <p:spPr>
          <a:xfrm>
            <a:off x="4796852" y="101933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0B568B-70D9-5D72-8A5B-86B0FDD292C1}"/>
              </a:ext>
            </a:extLst>
          </p:cNvPr>
          <p:cNvSpPr txBox="1"/>
          <p:nvPr/>
        </p:nvSpPr>
        <p:spPr>
          <a:xfrm>
            <a:off x="5248037" y="1019331"/>
            <a:ext cx="112627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Новгород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2A65FE-5788-BCF8-CF6B-0F09E7D32288}"/>
              </a:ext>
            </a:extLst>
          </p:cNvPr>
          <p:cNvSpPr txBox="1"/>
          <p:nvPr/>
        </p:nvSpPr>
        <p:spPr>
          <a:xfrm>
            <a:off x="7242618" y="2653259"/>
            <a:ext cx="66075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Киев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F76DD2-32C4-CB23-3BC8-D24864F51D10}"/>
              </a:ext>
            </a:extLst>
          </p:cNvPr>
          <p:cNvSpPr txBox="1"/>
          <p:nvPr/>
        </p:nvSpPr>
        <p:spPr>
          <a:xfrm>
            <a:off x="5448742" y="4310421"/>
            <a:ext cx="9177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Полоцк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251319-32AF-0B12-2CCC-799CB3AC7E8E}"/>
              </a:ext>
            </a:extLst>
          </p:cNvPr>
          <p:cNvSpPr txBox="1"/>
          <p:nvPr/>
        </p:nvSpPr>
        <p:spPr>
          <a:xfrm>
            <a:off x="7572997" y="134324"/>
            <a:ext cx="2544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Софийский собор</a:t>
            </a:r>
          </a:p>
        </p:txBody>
      </p:sp>
    </p:spTree>
    <p:extLst>
      <p:ext uri="{BB962C8B-B14F-4D97-AF65-F5344CB8AC3E}">
        <p14:creationId xmlns:p14="http://schemas.microsoft.com/office/powerpoint/2010/main" val="2938152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ADFF55-7FA0-54A0-37BF-1EFACB53FE97}"/>
              </a:ext>
            </a:extLst>
          </p:cNvPr>
          <p:cNvSpPr txBox="1"/>
          <p:nvPr/>
        </p:nvSpPr>
        <p:spPr>
          <a:xfrm>
            <a:off x="267286" y="506436"/>
            <a:ext cx="2644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3222A64-1251-C28C-EB37-18E3305A5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45CE3-EED2-69CA-0B83-B5D3D1E184F2}"/>
              </a:ext>
            </a:extLst>
          </p:cNvPr>
          <p:cNvSpPr txBox="1"/>
          <p:nvPr/>
        </p:nvSpPr>
        <p:spPr>
          <a:xfrm>
            <a:off x="267286" y="2939182"/>
            <a:ext cx="41367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Люпин многолистный</a:t>
            </a:r>
          </a:p>
        </p:txBody>
      </p:sp>
    </p:spTree>
    <p:extLst>
      <p:ext uri="{BB962C8B-B14F-4D97-AF65-F5344CB8AC3E}">
        <p14:creationId xmlns:p14="http://schemas.microsoft.com/office/powerpoint/2010/main" val="9081253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6" y="1918742"/>
            <a:ext cx="30180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1633928" y="126121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E849ED-FC50-F3EF-4C10-56EEE8BAF6BF}"/>
              </a:ext>
            </a:extLst>
          </p:cNvPr>
          <p:cNvSpPr txBox="1"/>
          <p:nvPr/>
        </p:nvSpPr>
        <p:spPr>
          <a:xfrm>
            <a:off x="8243668" y="126121"/>
            <a:ext cx="20714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Буркина-Фасо</a:t>
            </a:r>
          </a:p>
        </p:txBody>
      </p:sp>
    </p:spTree>
    <p:extLst>
      <p:ext uri="{BB962C8B-B14F-4D97-AF65-F5344CB8AC3E}">
        <p14:creationId xmlns:p14="http://schemas.microsoft.com/office/powerpoint/2010/main" val="310356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>
            <a:extLst>
              <a:ext uri="{FF2B5EF4-FFF2-40B4-BE49-F238E27FC236}">
                <a16:creationId xmlns:a16="http://schemas.microsoft.com/office/drawing/2014/main" id="{E3FDC6CB-845B-6752-FD78-785F99C5B5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8"/>
          <a:stretch/>
        </p:blipFill>
        <p:spPr bwMode="auto">
          <a:xfrm>
            <a:off x="0" y="1392836"/>
            <a:ext cx="12192000" cy="54651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7E1F99-AA28-8C3A-95E5-8D4E9840173D}"/>
              </a:ext>
            </a:extLst>
          </p:cNvPr>
          <p:cNvSpPr txBox="1"/>
          <p:nvPr/>
        </p:nvSpPr>
        <p:spPr>
          <a:xfrm>
            <a:off x="429718" y="0"/>
            <a:ext cx="11332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численность детей с недостаточным весом; </a:t>
            </a:r>
            <a:r>
              <a:rPr lang="ru-RU" sz="2400" b="1" dirty="0"/>
              <a:t>Б) экспорт чая; В) добыча сапфиров; </a:t>
            </a:r>
          </a:p>
          <a:p>
            <a:pPr algn="just"/>
            <a:r>
              <a:rPr lang="ru-RU" sz="2400" b="1" dirty="0"/>
              <a:t>Г) численность заключенных.</a:t>
            </a:r>
          </a:p>
        </p:txBody>
      </p:sp>
    </p:spTree>
    <p:extLst>
      <p:ext uri="{BB962C8B-B14F-4D97-AF65-F5344CB8AC3E}">
        <p14:creationId xmlns:p14="http://schemas.microsoft.com/office/powerpoint/2010/main" val="3058199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id="{6A7A9665-78E9-E49D-DD82-FBA39BE23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35" y="909191"/>
            <a:ext cx="9969329" cy="55665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756590-B268-5890-9274-77CD243DA4CE}"/>
              </a:ext>
            </a:extLst>
          </p:cNvPr>
          <p:cNvSpPr txBox="1"/>
          <p:nvPr/>
        </p:nvSpPr>
        <p:spPr>
          <a:xfrm>
            <a:off x="614786" y="207790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CEC6B94-DE8D-B003-A525-110BB88D9707}"/>
              </a:ext>
            </a:extLst>
          </p:cNvPr>
          <p:cNvSpPr txBox="1"/>
          <p:nvPr/>
        </p:nvSpPr>
        <p:spPr>
          <a:xfrm>
            <a:off x="4543865" y="207790"/>
            <a:ext cx="19398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Таджикистан</a:t>
            </a:r>
          </a:p>
        </p:txBody>
      </p:sp>
    </p:spTree>
    <p:extLst>
      <p:ext uri="{BB962C8B-B14F-4D97-AF65-F5344CB8AC3E}">
        <p14:creationId xmlns:p14="http://schemas.microsoft.com/office/powerpoint/2010/main" val="178951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861D07B2-672A-453F-4EF7-44C5D1590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714" y="1104910"/>
            <a:ext cx="8208572" cy="5048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55FA58-AE90-B1C0-A1DF-C74D19B71298}"/>
              </a:ext>
            </a:extLst>
          </p:cNvPr>
          <p:cNvSpPr txBox="1"/>
          <p:nvPr/>
        </p:nvSpPr>
        <p:spPr>
          <a:xfrm>
            <a:off x="2710137" y="242873"/>
            <a:ext cx="677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Назовите самопровозглашенное государство.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8A4C28-E6ED-9111-90DC-0EECB0FBC233}"/>
              </a:ext>
            </a:extLst>
          </p:cNvPr>
          <p:cNvSpPr txBox="1"/>
          <p:nvPr/>
        </p:nvSpPr>
        <p:spPr>
          <a:xfrm>
            <a:off x="9384598" y="242873"/>
            <a:ext cx="27460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Республика Косово</a:t>
            </a:r>
          </a:p>
        </p:txBody>
      </p:sp>
    </p:spTree>
    <p:extLst>
      <p:ext uri="{BB962C8B-B14F-4D97-AF65-F5344CB8AC3E}">
        <p14:creationId xmlns:p14="http://schemas.microsoft.com/office/powerpoint/2010/main" val="28627661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C898F73-0850-5063-7880-890AD4921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87" y="1782191"/>
            <a:ext cx="91154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16BD57-14AD-817B-B31D-EEA1C01C5292}"/>
              </a:ext>
            </a:extLst>
          </p:cNvPr>
          <p:cNvSpPr txBox="1"/>
          <p:nvPr/>
        </p:nvSpPr>
        <p:spPr>
          <a:xfrm>
            <a:off x="542143" y="359763"/>
            <a:ext cx="11107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40. «Плох тот солдат, который не мечтает стать генералом». В какой стране будет проходить международная олимпиада по географии в 2023 году?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E18613-155D-F550-DD4F-DF813EF280C1}"/>
              </a:ext>
            </a:extLst>
          </p:cNvPr>
          <p:cNvSpPr txBox="1"/>
          <p:nvPr/>
        </p:nvSpPr>
        <p:spPr>
          <a:xfrm>
            <a:off x="9537896" y="750744"/>
            <a:ext cx="16756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Индонезия</a:t>
            </a:r>
          </a:p>
        </p:txBody>
      </p:sp>
    </p:spTree>
    <p:extLst>
      <p:ext uri="{BB962C8B-B14F-4D97-AF65-F5344CB8AC3E}">
        <p14:creationId xmlns:p14="http://schemas.microsoft.com/office/powerpoint/2010/main" val="22244018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F372CC97-DDE3-D012-4C76-F647C3DB2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0" y="1067780"/>
            <a:ext cx="10621780" cy="55764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497B6A-69F8-A861-AC52-EAE39778BE07}"/>
              </a:ext>
            </a:extLst>
          </p:cNvPr>
          <p:cNvSpPr txBox="1"/>
          <p:nvPr/>
        </p:nvSpPr>
        <p:spPr>
          <a:xfrm>
            <a:off x="785110" y="213785"/>
            <a:ext cx="9908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Большая часть этого народа проживает на территории: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Турции; </a:t>
            </a:r>
            <a:r>
              <a:rPr lang="ru-RU" sz="2400" b="1" dirty="0"/>
              <a:t>Б) Индии; В) Аргентины; Г) Канады.</a:t>
            </a:r>
          </a:p>
        </p:txBody>
      </p:sp>
    </p:spTree>
    <p:extLst>
      <p:ext uri="{BB962C8B-B14F-4D97-AF65-F5344CB8AC3E}">
        <p14:creationId xmlns:p14="http://schemas.microsoft.com/office/powerpoint/2010/main" val="639765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4E985CCF-F9E6-9544-FD1C-C1FCA9BD2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64" y="1046811"/>
            <a:ext cx="8379503" cy="55863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2C5025-CDAF-9877-A452-1AACE0314435}"/>
              </a:ext>
            </a:extLst>
          </p:cNvPr>
          <p:cNvSpPr txBox="1"/>
          <p:nvPr/>
        </p:nvSpPr>
        <p:spPr>
          <a:xfrm>
            <a:off x="194871" y="5422"/>
            <a:ext cx="11752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Комплекс небоскрёбов высотой 110 и 76 м под названием «Вертикальный лес» расположен в городе: А) Париж; </a:t>
            </a:r>
            <a:r>
              <a:rPr lang="ru-RU" sz="2400" b="1" dirty="0">
                <a:solidFill>
                  <a:srgbClr val="FF0000"/>
                </a:solidFill>
              </a:rPr>
              <a:t>Б) Милан; </a:t>
            </a:r>
            <a:r>
              <a:rPr lang="ru-RU" sz="2400" b="1" dirty="0"/>
              <a:t>В) Дубай; Г) Сан-Паулу.</a:t>
            </a:r>
          </a:p>
        </p:txBody>
      </p:sp>
    </p:spTree>
    <p:extLst>
      <p:ext uri="{BB962C8B-B14F-4D97-AF65-F5344CB8AC3E}">
        <p14:creationId xmlns:p14="http://schemas.microsoft.com/office/powerpoint/2010/main" val="2864470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AECBD4-588A-D983-9FDC-2549977D71A9}"/>
              </a:ext>
            </a:extLst>
          </p:cNvPr>
          <p:cNvSpPr txBox="1"/>
          <p:nvPr/>
        </p:nvSpPr>
        <p:spPr>
          <a:xfrm>
            <a:off x="2383436" y="0"/>
            <a:ext cx="8679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5. Определите город по климатической диаграмме: </a:t>
            </a:r>
          </a:p>
          <a:p>
            <a:r>
              <a:rPr lang="ru-RU" sz="2400" b="1" dirty="0"/>
              <a:t>А) Каракас; Б) Веллингтон ; </a:t>
            </a:r>
            <a:r>
              <a:rPr lang="ru-RU" sz="2400" b="1" dirty="0">
                <a:solidFill>
                  <a:srgbClr val="FF0000"/>
                </a:solidFill>
              </a:rPr>
              <a:t>В) Брисбен; </a:t>
            </a:r>
            <a:r>
              <a:rPr lang="ru-RU" sz="2400" b="1" dirty="0"/>
              <a:t>Г) Гавана.</a:t>
            </a:r>
          </a:p>
        </p:txBody>
      </p:sp>
      <p:pic>
        <p:nvPicPr>
          <p:cNvPr id="40962" name="Picture 2">
            <a:extLst>
              <a:ext uri="{FF2B5EF4-FFF2-40B4-BE49-F238E27FC236}">
                <a16:creationId xmlns:a16="http://schemas.microsoft.com/office/drawing/2014/main" id="{AFB0A5DC-0EE5-4EEE-19F8-DCAA84A3F1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"/>
          <a:stretch/>
        </p:blipFill>
        <p:spPr bwMode="auto">
          <a:xfrm>
            <a:off x="3507383" y="1219625"/>
            <a:ext cx="5417076" cy="507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115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>
            <a:extLst>
              <a:ext uri="{FF2B5EF4-FFF2-40B4-BE49-F238E27FC236}">
                <a16:creationId xmlns:a16="http://schemas.microsoft.com/office/drawing/2014/main" id="{6A298BFB-A5DC-5BA9-CA6E-BAA6487B2A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50"/>
          <a:stretch/>
        </p:blipFill>
        <p:spPr bwMode="auto">
          <a:xfrm>
            <a:off x="2871787" y="1111615"/>
            <a:ext cx="6448425" cy="548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FD7595-0DB0-3CEF-41E4-533B23619154}"/>
              </a:ext>
            </a:extLst>
          </p:cNvPr>
          <p:cNvSpPr txBox="1"/>
          <p:nvPr/>
        </p:nvSpPr>
        <p:spPr>
          <a:xfrm>
            <a:off x="1439057" y="198171"/>
            <a:ext cx="9818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6. Для какой страны характерна данная половозрастная пирамида? </a:t>
            </a:r>
          </a:p>
          <a:p>
            <a:r>
              <a:rPr lang="ru-RU" sz="2400" b="1" dirty="0"/>
              <a:t>А) Китай; Б) Кения; В) Казахстан; </a:t>
            </a:r>
            <a:r>
              <a:rPr lang="ru-RU" sz="2400" b="1" dirty="0">
                <a:solidFill>
                  <a:srgbClr val="FF0000"/>
                </a:solidFill>
              </a:rPr>
              <a:t>Г) Катар.</a:t>
            </a:r>
          </a:p>
        </p:txBody>
      </p:sp>
    </p:spTree>
    <p:extLst>
      <p:ext uri="{BB962C8B-B14F-4D97-AF65-F5344CB8AC3E}">
        <p14:creationId xmlns:p14="http://schemas.microsoft.com/office/powerpoint/2010/main" val="1191180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>
            <a:extLst>
              <a:ext uri="{FF2B5EF4-FFF2-40B4-BE49-F238E27FC236}">
                <a16:creationId xmlns:a16="http://schemas.microsoft.com/office/drawing/2014/main" id="{C192065B-B5B9-4688-2F8A-D5145A109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1"/>
          <a:stretch/>
        </p:blipFill>
        <p:spPr bwMode="auto">
          <a:xfrm>
            <a:off x="782611" y="1481518"/>
            <a:ext cx="10626777" cy="49249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C9CBA9-8E5E-F6B7-55B4-CF0A62B60090}"/>
              </a:ext>
            </a:extLst>
          </p:cNvPr>
          <p:cNvSpPr txBox="1"/>
          <p:nvPr/>
        </p:nvSpPr>
        <p:spPr>
          <a:xfrm>
            <a:off x="224852" y="82885"/>
            <a:ext cx="117073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А) Малабо;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Б) Триполи; В) Пекин; Г) Сантьяго.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8979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1150</Words>
  <Application>Microsoft Office PowerPoint</Application>
  <PresentationFormat>Широкоэкранный</PresentationFormat>
  <Paragraphs>128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7</cp:revision>
  <dcterms:created xsi:type="dcterms:W3CDTF">2022-10-21T19:37:53Z</dcterms:created>
  <dcterms:modified xsi:type="dcterms:W3CDTF">2022-10-21T20:00:30Z</dcterms:modified>
</cp:coreProperties>
</file>