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376" r:id="rId2"/>
    <p:sldId id="295" r:id="rId3"/>
    <p:sldId id="886" r:id="rId4"/>
    <p:sldId id="880" r:id="rId5"/>
    <p:sldId id="876" r:id="rId6"/>
    <p:sldId id="889" r:id="rId7"/>
    <p:sldId id="890" r:id="rId8"/>
    <p:sldId id="899" r:id="rId9"/>
    <p:sldId id="902" r:id="rId10"/>
    <p:sldId id="910" r:id="rId11"/>
    <p:sldId id="908" r:id="rId12"/>
    <p:sldId id="915" r:id="rId13"/>
    <p:sldId id="920" r:id="rId14"/>
    <p:sldId id="725" r:id="rId15"/>
    <p:sldId id="718" r:id="rId16"/>
    <p:sldId id="317" r:id="rId17"/>
    <p:sldId id="735" r:id="rId18"/>
    <p:sldId id="730" r:id="rId19"/>
    <p:sldId id="733" r:id="rId20"/>
    <p:sldId id="740" r:id="rId21"/>
    <p:sldId id="744" r:id="rId22"/>
    <p:sldId id="817" r:id="rId23"/>
    <p:sldId id="737" r:id="rId24"/>
    <p:sldId id="777" r:id="rId25"/>
    <p:sldId id="713" r:id="rId26"/>
    <p:sldId id="715" r:id="rId27"/>
    <p:sldId id="918" r:id="rId28"/>
    <p:sldId id="832" r:id="rId29"/>
    <p:sldId id="873" r:id="rId30"/>
    <p:sldId id="814" r:id="rId31"/>
    <p:sldId id="834" r:id="rId32"/>
    <p:sldId id="758" r:id="rId33"/>
    <p:sldId id="823" r:id="rId34"/>
    <p:sldId id="388" r:id="rId35"/>
    <p:sldId id="904" r:id="rId36"/>
    <p:sldId id="849" r:id="rId37"/>
    <p:sldId id="820" r:id="rId38"/>
    <p:sldId id="826" r:id="rId39"/>
    <p:sldId id="922" r:id="rId40"/>
    <p:sldId id="883" r:id="rId41"/>
    <p:sldId id="895" r:id="rId42"/>
    <p:sldId id="258" r:id="rId43"/>
    <p:sldId id="923" r:id="rId4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72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E1CDDC-06DA-4B7B-8295-9680E6429F99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EECFB8-ACD3-4E84-BCE7-CBC7C2FB9D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1993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>
            <a:extLst>
              <a:ext uri="{FF2B5EF4-FFF2-40B4-BE49-F238E27FC236}">
                <a16:creationId xmlns:a16="http://schemas.microsoft.com/office/drawing/2014/main" id="{B48EEAD7-72D3-55A2-7519-3731BA63D31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Заметки 2">
            <a:extLst>
              <a:ext uri="{FF2B5EF4-FFF2-40B4-BE49-F238E27FC236}">
                <a16:creationId xmlns:a16="http://schemas.microsoft.com/office/drawing/2014/main" id="{6AD25E0D-7A56-B6E7-A9C5-EF1FA6ED78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ru-RU" altLang="ru-RU"/>
          </a:p>
        </p:txBody>
      </p:sp>
      <p:sp>
        <p:nvSpPr>
          <p:cNvPr id="5124" name="Номер слайда 3">
            <a:extLst>
              <a:ext uri="{FF2B5EF4-FFF2-40B4-BE49-F238E27FC236}">
                <a16:creationId xmlns:a16="http://schemas.microsoft.com/office/drawing/2014/main" id="{C2377599-826E-512F-80B0-FE78D00C94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4EE8E07F-D1CF-45BF-B4A9-B0C423F6954D}" type="slidenum">
              <a:rPr lang="ru-RU" altLang="ru-RU" smtClean="0">
                <a:latin typeface="Arial" panose="020B0604020202020204" pitchFamily="34" charset="0"/>
              </a:rPr>
              <a:pPr/>
              <a:t>2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7B79B3-22E0-C6DE-77B9-39E3803DBB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DE0614B-DCCA-787F-CFDA-7D90357A34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652E1A6-F65C-F5C7-3FA6-F675C8B5F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DE8B-93C7-40A7-9E03-80F1C6DCF2AF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EDB853E-9339-8A83-152B-67BA74B2F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8B1BA2C-35B4-156F-ADD7-D1B18D395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8075A-C731-4239-AE4E-1849CE485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185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32BEDB-6DDD-8518-CB2D-932562114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B97ACE3-0BA4-2988-184C-1102F8364C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2F6DE2-278C-AF41-644E-C75E33E46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DE8B-93C7-40A7-9E03-80F1C6DCF2AF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156D918-993F-6A61-47F7-435BF4099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2155443-1F30-AA63-4ED5-CA1EB514D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8075A-C731-4239-AE4E-1849CE485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6794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A742DD68-65E2-6624-72DC-B8BD19FE36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8EA9E04-6827-5DC0-4491-1F1ADF8266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E1CF48-6F7E-DF8C-5CA3-22FF83CA0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DE8B-93C7-40A7-9E03-80F1C6DCF2AF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8003401-E373-01F6-046B-A1E142CA5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0174385-2AE6-3AC4-BFC4-389A53768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8075A-C731-4239-AE4E-1849CE485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916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68759D-A4C7-AA08-335B-A48E7A18C7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64477B5-00B2-D0BD-963D-EF2CD1C354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D0CA44-9F87-B73C-EEE6-C45831A9E6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DE8B-93C7-40A7-9E03-80F1C6DCF2AF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DB00559-3AF2-C499-6DF5-6406CF50F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552C619-F868-001F-92BF-EB25ACAA9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8075A-C731-4239-AE4E-1849CE485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473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D52813-6EC7-7416-A222-A75277A077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C8B810B-473C-6AE0-D79E-7AEF8F3AFF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7CE2F99-F26A-4A4B-B8B0-CD42E8162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DE8B-93C7-40A7-9E03-80F1C6DCF2AF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5D4A2B4-0BD6-E5BF-5FBB-55A563E91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50E96E-D597-1B8E-E7E0-58F2C3FD2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8075A-C731-4239-AE4E-1849CE485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622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61C682-F4DD-CD88-BB7A-032CC3D79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7084C5-8F98-A991-3D28-086D9E0400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9E7A0D8-7DCB-1416-EBDE-DB9F85F681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A1A2B47-C5C9-A46B-68CD-AAAFEF1FD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DE8B-93C7-40A7-9E03-80F1C6DCF2AF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DCEB930-94DB-E556-75FE-3147F51F8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67A7A23-5856-3F3D-E174-F9FF9AC3A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8075A-C731-4239-AE4E-1849CE485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524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A51FDE-2C6C-CFF8-C496-4E9287BEC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2A2682B-4D5B-A544-CB5F-11E8839E09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22FD72A-ED41-CFCE-A698-E95C074977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64E4445-3ADB-F8A9-3993-243FCA93DE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A3619B9-58AD-0608-A974-CF37981809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9C62DDE-3AC5-9183-E146-D9BB4AC6D0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DE8B-93C7-40A7-9E03-80F1C6DCF2AF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589493C-FF54-07BE-7816-E998F955B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EDB93E6-B9B4-A8B8-6A26-2028F0EAA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8075A-C731-4239-AE4E-1849CE485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8031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B242A1-704C-6FB4-3381-C52D115A2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71F3F65-3EB1-6ADF-2C47-82C9ECB51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DE8B-93C7-40A7-9E03-80F1C6DCF2AF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46943EC-8448-4DBE-56C9-A8792D091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B1AB953-B5AB-4D83-A3FF-0F3C9CC2E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8075A-C731-4239-AE4E-1849CE485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463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851DC10-9D25-0B37-9BBB-5BE35B9A4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DE8B-93C7-40A7-9E03-80F1C6DCF2AF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011FB85-3C26-3748-80B0-4D153691F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1B909DF-0D41-090A-4828-EA0223A1D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8075A-C731-4239-AE4E-1849CE485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5276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C0DC3B-B572-F4F8-41C8-2C3B75B4EF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90F06C-68B7-E6FB-5AEA-8E52C4EA1D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D7D6617-AB85-430F-374E-CDA815D659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F04829E-BF74-7727-52DB-FE3485BD5E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DE8B-93C7-40A7-9E03-80F1C6DCF2AF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B37B929-1841-361C-015D-84E891D9E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0A4A958-3B8A-63AF-E192-8E63F1D50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8075A-C731-4239-AE4E-1849CE485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84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E0A115-A9DB-C875-48E5-6462CB3259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1D4C1F0-A639-17E8-10D3-E6FD0A6ECB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4EFA925-F8F4-19C6-32C7-87C3B72EB2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47066E5-A456-4838-6BEC-1FDB744A61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0DE8B-93C7-40A7-9E03-80F1C6DCF2AF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1BB2477-DEF6-119A-8FBC-DF502A8A5A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AC23730-22B6-BFD3-C4D5-F0DB45098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B8075A-C731-4239-AE4E-1849CE485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6824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1CE28E-E554-4348-C691-D32EB999E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7C3ECD0-4C0B-4896-77B7-C5BB4DC092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87C6004-3934-96FC-B060-577E5DF1A1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40DE8B-93C7-40A7-9E03-80F1C6DCF2AF}" type="datetimeFigureOut">
              <a:rPr lang="ru-RU" smtClean="0"/>
              <a:t>03.11.2022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8891F4E-93F0-3011-CB99-2DEF62931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01A89C2-142D-CE19-8E01-3872CBB7A5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8075A-C731-4239-AE4E-1849CE485C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7284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gif"/><Relationship Id="rId7" Type="http://schemas.openxmlformats.org/officeDocument/2006/relationships/image" Target="../media/image50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>
            <a:extLst>
              <a:ext uri="{FF2B5EF4-FFF2-40B4-BE49-F238E27FC236}">
                <a16:creationId xmlns:a16="http://schemas.microsoft.com/office/drawing/2014/main" id="{DB936340-F172-DBBD-286D-830DDFDC8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6041" y="2782669"/>
            <a:ext cx="692785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en-US" sz="4400" b="1" dirty="0">
                <a:latin typeface="+mn-lt"/>
                <a:cs typeface="Times New Roman" panose="02020603050405020304" pitchFamily="18" charset="0"/>
              </a:rPr>
              <a:t>МУЛЬТИМЕДИЙНЫЙ ТЕСТ</a:t>
            </a:r>
          </a:p>
        </p:txBody>
      </p:sp>
      <p:sp>
        <p:nvSpPr>
          <p:cNvPr id="2051" name="TextBox 2">
            <a:extLst>
              <a:ext uri="{FF2B5EF4-FFF2-40B4-BE49-F238E27FC236}">
                <a16:creationId xmlns:a16="http://schemas.microsoft.com/office/drawing/2014/main" id="{95AB4678-FBA1-BC72-FAD5-AF7B256E0F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12192000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308475" algn="just">
              <a:defRPr/>
            </a:pPr>
            <a:endParaRPr lang="ru-RU" sz="1600" dirty="0"/>
          </a:p>
          <a:p>
            <a:pPr indent="4308475" algn="just">
              <a:defRPr/>
            </a:pPr>
            <a:endParaRPr lang="ru-RU" sz="1600" dirty="0"/>
          </a:p>
          <a:p>
            <a:pPr algn="ctr" eaLnBrk="1" hangingPunct="1">
              <a:defRPr/>
            </a:pPr>
            <a:endParaRPr lang="ru-RU" dirty="0"/>
          </a:p>
          <a:p>
            <a:pPr algn="ctr" eaLnBrk="1" hangingPunct="1">
              <a:defRPr/>
            </a:pPr>
            <a:r>
              <a:rPr lang="en-US" sz="2800" b="1" dirty="0">
                <a:cs typeface="Times New Roman" panose="02020603050405020304" pitchFamily="18" charset="0"/>
              </a:rPr>
              <a:t>II</a:t>
            </a:r>
            <a:r>
              <a:rPr lang="ru-RU" sz="2800" b="1" dirty="0">
                <a:cs typeface="Times New Roman" panose="02020603050405020304" pitchFamily="18" charset="0"/>
              </a:rPr>
              <a:t> этап Республиканской олимпиады по учебному предмету «География» 20</a:t>
            </a:r>
            <a:r>
              <a:rPr lang="en-US" sz="2800" b="1" dirty="0">
                <a:cs typeface="Times New Roman" panose="02020603050405020304" pitchFamily="18" charset="0"/>
              </a:rPr>
              <a:t>2</a:t>
            </a:r>
            <a:r>
              <a:rPr lang="ru-RU" sz="2800" b="1" dirty="0">
                <a:cs typeface="Times New Roman" panose="02020603050405020304" pitchFamily="18" charset="0"/>
              </a:rPr>
              <a:t>2/20</a:t>
            </a:r>
            <a:r>
              <a:rPr lang="en-US" sz="2800" b="1" dirty="0">
                <a:cs typeface="Times New Roman" panose="02020603050405020304" pitchFamily="18" charset="0"/>
              </a:rPr>
              <a:t>2</a:t>
            </a:r>
            <a:r>
              <a:rPr lang="ru-RU" sz="2800" b="1">
                <a:cs typeface="Times New Roman" panose="02020603050405020304" pitchFamily="18" charset="0"/>
              </a:rPr>
              <a:t>3 </a:t>
            </a:r>
            <a:r>
              <a:rPr lang="ru-RU" sz="2800" b="1" dirty="0">
                <a:cs typeface="Times New Roman" panose="02020603050405020304" pitchFamily="18" charset="0"/>
              </a:rPr>
              <a:t>учебный год</a:t>
            </a:r>
            <a:endParaRPr lang="en-US" sz="2800" b="1" dirty="0"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endParaRPr lang="ru-RU" dirty="0"/>
          </a:p>
        </p:txBody>
      </p:sp>
      <p:sp>
        <p:nvSpPr>
          <p:cNvPr id="3076" name="TextBox 3">
            <a:extLst>
              <a:ext uri="{FF2B5EF4-FFF2-40B4-BE49-F238E27FC236}">
                <a16:creationId xmlns:a16="http://schemas.microsoft.com/office/drawing/2014/main" id="{92D752F5-9774-55E3-4483-F8690AAA33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1216" y="4072621"/>
            <a:ext cx="2857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en-US" b="1" dirty="0">
                <a:latin typeface="+mn-lt"/>
                <a:cs typeface="Times New Roman" panose="02020603050405020304" pitchFamily="18" charset="0"/>
              </a:rPr>
              <a:t>10 КЛАСС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6" name="Picture 4">
            <a:extLst>
              <a:ext uri="{FF2B5EF4-FFF2-40B4-BE49-F238E27FC236}">
                <a16:creationId xmlns:a16="http://schemas.microsoft.com/office/drawing/2014/main" id="{9542B4C3-64C9-9F27-EF24-10717495C5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708" y="650824"/>
            <a:ext cx="4031730" cy="251983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8" name="Picture 6">
            <a:extLst>
              <a:ext uri="{FF2B5EF4-FFF2-40B4-BE49-F238E27FC236}">
                <a16:creationId xmlns:a16="http://schemas.microsoft.com/office/drawing/2014/main" id="{849A229C-9288-FA13-0B62-8BA1B8A312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8067" y="650823"/>
            <a:ext cx="4569225" cy="239122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0" name="Picture 8">
            <a:extLst>
              <a:ext uri="{FF2B5EF4-FFF2-40B4-BE49-F238E27FC236}">
                <a16:creationId xmlns:a16="http://schemas.microsoft.com/office/drawing/2014/main" id="{85583FC7-57EF-39B8-1EBF-CD7338E413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81"/>
          <a:stretch/>
        </p:blipFill>
        <p:spPr bwMode="auto">
          <a:xfrm>
            <a:off x="444709" y="3582648"/>
            <a:ext cx="4031729" cy="291142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2" name="Picture 10">
            <a:extLst>
              <a:ext uri="{FF2B5EF4-FFF2-40B4-BE49-F238E27FC236}">
                <a16:creationId xmlns:a16="http://schemas.microsoft.com/office/drawing/2014/main" id="{1C9B4EE3-6208-E5EB-6054-7D2D90F2EC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4679" y="3429000"/>
            <a:ext cx="4592613" cy="306174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4" name="Picture 2">
            <a:extLst>
              <a:ext uri="{FF2B5EF4-FFF2-40B4-BE49-F238E27FC236}">
                <a16:creationId xmlns:a16="http://schemas.microsoft.com/office/drawing/2014/main" id="{C13FA8F2-C4BD-9B87-3398-283F40A697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157" y="1960165"/>
            <a:ext cx="3030116" cy="316647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AEAEE0-FA6E-D62D-C12D-1BB788A0E72D}"/>
              </a:ext>
            </a:extLst>
          </p:cNvPr>
          <p:cNvSpPr txBox="1"/>
          <p:nvPr/>
        </p:nvSpPr>
        <p:spPr>
          <a:xfrm>
            <a:off x="794478" y="75496"/>
            <a:ext cx="77611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8. Какой стране принадлежит бренд? А) 1; Б) 2; В) 3; Г) 4.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6AA0FFE-D195-FF9A-DA09-5CDA0FDCBA40}"/>
              </a:ext>
            </a:extLst>
          </p:cNvPr>
          <p:cNvSpPr txBox="1"/>
          <p:nvPr/>
        </p:nvSpPr>
        <p:spPr>
          <a:xfrm>
            <a:off x="643635" y="833164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C25BA2-CFC5-DB5D-A8A9-D10A9D8C1C39}"/>
              </a:ext>
            </a:extLst>
          </p:cNvPr>
          <p:cNvSpPr txBox="1"/>
          <p:nvPr/>
        </p:nvSpPr>
        <p:spPr>
          <a:xfrm>
            <a:off x="7362273" y="3610641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767D78-C20A-5A51-F3EC-A0824B96E0D8}"/>
              </a:ext>
            </a:extLst>
          </p:cNvPr>
          <p:cNvSpPr txBox="1"/>
          <p:nvPr/>
        </p:nvSpPr>
        <p:spPr>
          <a:xfrm>
            <a:off x="7362273" y="837577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D15419-2AA4-A772-35F1-1CADFCF2E6B3}"/>
              </a:ext>
            </a:extLst>
          </p:cNvPr>
          <p:cNvSpPr txBox="1"/>
          <p:nvPr/>
        </p:nvSpPr>
        <p:spPr>
          <a:xfrm>
            <a:off x="643635" y="3785404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491566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>
            <a:extLst>
              <a:ext uri="{FF2B5EF4-FFF2-40B4-BE49-F238E27FC236}">
                <a16:creationId xmlns:a16="http://schemas.microsoft.com/office/drawing/2014/main" id="{828CD643-2174-2BDA-0B5D-73F52B4A7E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530" y="1319134"/>
            <a:ext cx="5664940" cy="5538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6983A2D-2C50-0B98-8939-612F2784C05A}"/>
              </a:ext>
            </a:extLst>
          </p:cNvPr>
          <p:cNvSpPr txBox="1"/>
          <p:nvPr/>
        </p:nvSpPr>
        <p:spPr>
          <a:xfrm>
            <a:off x="2174824" y="307297"/>
            <a:ext cx="85715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9. Данный прибор служит для измерения: </a:t>
            </a:r>
          </a:p>
          <a:p>
            <a:r>
              <a:rPr lang="ru-RU" sz="2400" b="1" dirty="0"/>
              <a:t>А) давления; Б) влажности; В) температуры; Г) скорости ветра.</a:t>
            </a:r>
          </a:p>
        </p:txBody>
      </p:sp>
    </p:spTree>
    <p:extLst>
      <p:ext uri="{BB962C8B-B14F-4D97-AF65-F5344CB8AC3E}">
        <p14:creationId xmlns:p14="http://schemas.microsoft.com/office/powerpoint/2010/main" val="7802207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6" name="Picture 4">
            <a:extLst>
              <a:ext uri="{FF2B5EF4-FFF2-40B4-BE49-F238E27FC236}">
                <a16:creationId xmlns:a16="http://schemas.microsoft.com/office/drawing/2014/main" id="{49E937A5-1CA9-C0A7-B603-685B480F30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4" t="1530" r="1010" b="10601"/>
          <a:stretch/>
        </p:blipFill>
        <p:spPr bwMode="auto">
          <a:xfrm>
            <a:off x="1730365" y="993467"/>
            <a:ext cx="8731270" cy="566124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17856B-9BD1-FF54-7CA6-26F10270EAD9}"/>
              </a:ext>
            </a:extLst>
          </p:cNvPr>
          <p:cNvSpPr txBox="1"/>
          <p:nvPr/>
        </p:nvSpPr>
        <p:spPr>
          <a:xfrm>
            <a:off x="1730365" y="42203"/>
            <a:ext cx="70655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10. Как называются изолинии на карте? </a:t>
            </a:r>
          </a:p>
          <a:p>
            <a:r>
              <a:rPr lang="ru-RU" sz="2400" b="1" dirty="0"/>
              <a:t>А) изотермы; Б) изотахи; В) изогалины; Г) изобары.</a:t>
            </a:r>
          </a:p>
        </p:txBody>
      </p:sp>
    </p:spTree>
    <p:extLst>
      <p:ext uri="{BB962C8B-B14F-4D97-AF65-F5344CB8AC3E}">
        <p14:creationId xmlns:p14="http://schemas.microsoft.com/office/powerpoint/2010/main" val="24013349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>
            <a:extLst>
              <a:ext uri="{FF2B5EF4-FFF2-40B4-BE49-F238E27FC236}">
                <a16:creationId xmlns:a16="http://schemas.microsoft.com/office/drawing/2014/main" id="{530588B9-A83A-A6BC-C1B9-9C1A3A606B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107904"/>
            <a:ext cx="9753600" cy="4867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562E961-EACF-4FA1-75F3-D07BDEBAE485}"/>
              </a:ext>
            </a:extLst>
          </p:cNvPr>
          <p:cNvSpPr txBox="1"/>
          <p:nvPr/>
        </p:nvSpPr>
        <p:spPr>
          <a:xfrm>
            <a:off x="2330548" y="51824"/>
            <a:ext cx="72436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11. Какую из стран не пересекает северный тропик? </a:t>
            </a:r>
          </a:p>
          <a:p>
            <a:r>
              <a:rPr lang="ru-RU" sz="2400" b="1" dirty="0"/>
              <a:t>А) Мексика; Б) Марокко; В) Индия; Г) Мьянма. </a:t>
            </a:r>
          </a:p>
        </p:txBody>
      </p:sp>
    </p:spTree>
    <p:extLst>
      <p:ext uri="{BB962C8B-B14F-4D97-AF65-F5344CB8AC3E}">
        <p14:creationId xmlns:p14="http://schemas.microsoft.com/office/powerpoint/2010/main" val="36983260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CE5F37C-3F0D-B3F3-409A-3FE8A02AE37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906" r="902" b="22172"/>
          <a:stretch/>
        </p:blipFill>
        <p:spPr>
          <a:xfrm>
            <a:off x="54964" y="2263515"/>
            <a:ext cx="12082072" cy="362761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AD3C046-1BFF-7664-32C5-AF0F1C7A2801}"/>
              </a:ext>
            </a:extLst>
          </p:cNvPr>
          <p:cNvSpPr txBox="1"/>
          <p:nvPr/>
        </p:nvSpPr>
        <p:spPr>
          <a:xfrm>
            <a:off x="647075" y="478533"/>
            <a:ext cx="108978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12. Представленные на фото горные породы наиболее вероятно найти в пределах: А) </a:t>
            </a:r>
            <a:r>
              <a:rPr lang="ru-RU" sz="2400" b="1" dirty="0" err="1"/>
              <a:t>Припятского</a:t>
            </a:r>
            <a:r>
              <a:rPr lang="ru-RU" sz="2400" b="1" dirty="0"/>
              <a:t> прогиба; Б) Украинского щита; В) Жлобинской седловины; Г) Белорусской антеклизы.</a:t>
            </a:r>
          </a:p>
        </p:txBody>
      </p:sp>
    </p:spTree>
    <p:extLst>
      <p:ext uri="{BB962C8B-B14F-4D97-AF65-F5344CB8AC3E}">
        <p14:creationId xmlns:p14="http://schemas.microsoft.com/office/powerpoint/2010/main" val="16482380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AB82E15C-89BD-EC77-327D-AF79C57F41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600" y="1139252"/>
            <a:ext cx="5794799" cy="517435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AE9BC61-AEC9-B0C4-A6C4-1A75D732A707}"/>
              </a:ext>
            </a:extLst>
          </p:cNvPr>
          <p:cNvSpPr txBox="1"/>
          <p:nvPr/>
        </p:nvSpPr>
        <p:spPr>
          <a:xfrm>
            <a:off x="994520" y="221226"/>
            <a:ext cx="110976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13. С каким государством Беларусь занимает 3- место по протяженности границ?</a:t>
            </a:r>
          </a:p>
          <a:p>
            <a:r>
              <a:rPr lang="ru-RU" sz="2400" b="1" dirty="0"/>
              <a:t>А) Литва; Б) Польша; В) Латвия; Г) Венгрия.</a:t>
            </a:r>
          </a:p>
        </p:txBody>
      </p:sp>
    </p:spTree>
    <p:extLst>
      <p:ext uri="{BB962C8B-B14F-4D97-AF65-F5344CB8AC3E}">
        <p14:creationId xmlns:p14="http://schemas.microsoft.com/office/powerpoint/2010/main" val="3370942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4DB2DDB-2442-09F6-7817-4BB168753A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885" t="30348" r="26962" b="14855"/>
          <a:stretch/>
        </p:blipFill>
        <p:spPr>
          <a:xfrm>
            <a:off x="0" y="2175811"/>
            <a:ext cx="4107305" cy="315129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660135F-431F-D8BD-FE32-6DFD34D584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692" t="22550" r="18077" b="25321"/>
          <a:stretch/>
        </p:blipFill>
        <p:spPr>
          <a:xfrm>
            <a:off x="4234721" y="2175812"/>
            <a:ext cx="4218266" cy="315129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471CAD9-335E-12A4-4603-98248EFDC24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539" t="24398" r="21308" b="18548"/>
          <a:stretch/>
        </p:blipFill>
        <p:spPr>
          <a:xfrm>
            <a:off x="8580403" y="2120476"/>
            <a:ext cx="3611597" cy="339197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1A63B3B-2900-4121-26E4-369EE7163D4D}"/>
              </a:ext>
            </a:extLst>
          </p:cNvPr>
          <p:cNvSpPr txBox="1"/>
          <p:nvPr/>
        </p:nvSpPr>
        <p:spPr>
          <a:xfrm>
            <a:off x="434715" y="294510"/>
            <a:ext cx="114974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14. На формирование отложений, показанных на слайде повлияли: </a:t>
            </a:r>
          </a:p>
          <a:p>
            <a:r>
              <a:rPr lang="ru-RU" sz="2400" b="1" dirty="0"/>
              <a:t>А) трансгрессии; Б) регрессии; В) вулканическая деятельность; Г) ледники.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E59A61-3395-9E2B-A196-73E84FE07541}"/>
              </a:ext>
            </a:extLst>
          </p:cNvPr>
          <p:cNvSpPr txBox="1"/>
          <p:nvPr/>
        </p:nvSpPr>
        <p:spPr>
          <a:xfrm>
            <a:off x="659225" y="5655379"/>
            <a:ext cx="2788854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Верхнепротерозойские </a:t>
            </a:r>
          </a:p>
          <a:p>
            <a:pPr algn="ctr"/>
            <a:r>
              <a:rPr lang="ru-RU" sz="2000" b="1" dirty="0"/>
              <a:t>отложения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699219-8308-E740-6959-E864696AC7F0}"/>
              </a:ext>
            </a:extLst>
          </p:cNvPr>
          <p:cNvSpPr txBox="1"/>
          <p:nvPr/>
        </p:nvSpPr>
        <p:spPr>
          <a:xfrm>
            <a:off x="5616732" y="5670938"/>
            <a:ext cx="1454244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/>
              <a:t>Девонские </a:t>
            </a:r>
          </a:p>
          <a:p>
            <a:pPr algn="ctr"/>
            <a:r>
              <a:rPr lang="ru-RU" sz="2000" b="1" dirty="0"/>
              <a:t>отложения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C4AB5D-69A0-0DE7-D917-9FD38422B35A}"/>
              </a:ext>
            </a:extLst>
          </p:cNvPr>
          <p:cNvSpPr txBox="1"/>
          <p:nvPr/>
        </p:nvSpPr>
        <p:spPr>
          <a:xfrm>
            <a:off x="9659079" y="5655379"/>
            <a:ext cx="1454244" cy="70788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Меловые </a:t>
            </a:r>
          </a:p>
          <a:p>
            <a:pPr algn="ctr"/>
            <a:r>
              <a:rPr lang="ru-RU" sz="2000" b="1" dirty="0"/>
              <a:t>отложения</a:t>
            </a:r>
          </a:p>
        </p:txBody>
      </p:sp>
    </p:spTree>
    <p:extLst>
      <p:ext uri="{BB962C8B-B14F-4D97-AF65-F5344CB8AC3E}">
        <p14:creationId xmlns:p14="http://schemas.microsoft.com/office/powerpoint/2010/main" val="32409816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29ABD35-9114-870B-19C1-B8C08B6660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934" t="34091" r="30041" b="10144"/>
          <a:stretch/>
        </p:blipFill>
        <p:spPr>
          <a:xfrm>
            <a:off x="3255364" y="1224002"/>
            <a:ext cx="5681272" cy="49444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EB6C1E1-A6A2-27B5-F294-39D116C24C27}"/>
              </a:ext>
            </a:extLst>
          </p:cNvPr>
          <p:cNvSpPr txBox="1"/>
          <p:nvPr/>
        </p:nvSpPr>
        <p:spPr>
          <a:xfrm>
            <a:off x="3255364" y="154976"/>
            <a:ext cx="54455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15. Цифрой 3 обозначен бассейн реки: </a:t>
            </a:r>
          </a:p>
          <a:p>
            <a:r>
              <a:rPr lang="ru-RU" sz="2400" b="1" dirty="0"/>
              <a:t>А) Ловать; Б) Ипуть; В) Бася; Г) Дисна. </a:t>
            </a:r>
          </a:p>
        </p:txBody>
      </p:sp>
    </p:spTree>
    <p:extLst>
      <p:ext uri="{BB962C8B-B14F-4D97-AF65-F5344CB8AC3E}">
        <p14:creationId xmlns:p14="http://schemas.microsoft.com/office/powerpoint/2010/main" val="39797467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E6637C5-929A-6A23-EE66-6AA008A53D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83" t="13752" r="3114" b="20861"/>
          <a:stretch/>
        </p:blipFill>
        <p:spPr>
          <a:xfrm>
            <a:off x="249836" y="1933730"/>
            <a:ext cx="11692328" cy="44820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7EF12ED-FFA4-ABE2-90D2-A6C40D4ABA99}"/>
              </a:ext>
            </a:extLst>
          </p:cNvPr>
          <p:cNvSpPr txBox="1"/>
          <p:nvPr/>
        </p:nvSpPr>
        <p:spPr>
          <a:xfrm>
            <a:off x="766997" y="434715"/>
            <a:ext cx="106580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16. Возвышенность какого возраста обозначена на карте цифрой 13?</a:t>
            </a:r>
          </a:p>
          <a:p>
            <a:r>
              <a:rPr lang="ru-RU" sz="2400" b="1" dirty="0"/>
              <a:t>А) </a:t>
            </a:r>
            <a:r>
              <a:rPr lang="ru-RU" sz="2400" b="1" dirty="0" err="1"/>
              <a:t>Поозерского</a:t>
            </a:r>
            <a:r>
              <a:rPr lang="ru-RU" sz="2400" b="1" dirty="0"/>
              <a:t>; Б) </a:t>
            </a:r>
            <a:r>
              <a:rPr lang="ru-RU" sz="2400" b="1" dirty="0" err="1"/>
              <a:t>Сожского</a:t>
            </a:r>
            <a:r>
              <a:rPr lang="ru-RU" sz="2400" b="1" dirty="0"/>
              <a:t>; В) Днепровского; Г) Березинского.</a:t>
            </a:r>
          </a:p>
        </p:txBody>
      </p:sp>
    </p:spTree>
    <p:extLst>
      <p:ext uri="{BB962C8B-B14F-4D97-AF65-F5344CB8AC3E}">
        <p14:creationId xmlns:p14="http://schemas.microsoft.com/office/powerpoint/2010/main" val="10633331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0187C28-8D77-5C47-742F-C74E7DC12AF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697" t="27749" r="21803" b="21297"/>
          <a:stretch/>
        </p:blipFill>
        <p:spPr>
          <a:xfrm>
            <a:off x="1062873" y="1978700"/>
            <a:ext cx="10066253" cy="427219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5FD0919-F447-6FDE-BCA5-B1867208ADB4}"/>
              </a:ext>
            </a:extLst>
          </p:cNvPr>
          <p:cNvSpPr txBox="1"/>
          <p:nvPr/>
        </p:nvSpPr>
        <p:spPr>
          <a:xfrm>
            <a:off x="3013024" y="5531370"/>
            <a:ext cx="1139251" cy="2462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ru-RU" sz="1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3C7D6F-F47C-6D52-69E2-6B6DEE79684E}"/>
              </a:ext>
            </a:extLst>
          </p:cNvPr>
          <p:cNvSpPr txBox="1"/>
          <p:nvPr/>
        </p:nvSpPr>
        <p:spPr>
          <a:xfrm>
            <a:off x="8189627" y="5531369"/>
            <a:ext cx="1249181" cy="246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ru-RU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EE05EA-0AAE-4FA9-6501-6CF51A85D373}"/>
              </a:ext>
            </a:extLst>
          </p:cNvPr>
          <p:cNvSpPr txBox="1"/>
          <p:nvPr/>
        </p:nvSpPr>
        <p:spPr>
          <a:xfrm>
            <a:off x="0" y="659567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17. Климатические диаграммы, представленные на слайде соответствуют:</a:t>
            </a:r>
          </a:p>
          <a:p>
            <a:r>
              <a:rPr lang="ru-RU" sz="2400" b="1" dirty="0"/>
              <a:t>А) Минску и Могилеву; Б) Витебску и Гомелю; В) Бресту и Витебску; Г) Гродно и Могилеву.</a:t>
            </a:r>
          </a:p>
        </p:txBody>
      </p:sp>
    </p:spTree>
    <p:extLst>
      <p:ext uri="{BB962C8B-B14F-4D97-AF65-F5344CB8AC3E}">
        <p14:creationId xmlns:p14="http://schemas.microsoft.com/office/powerpoint/2010/main" val="3280017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98FE4375-D8B6-ABCC-29EB-98493CBA12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49288" y="520505"/>
            <a:ext cx="11012487" cy="6337494"/>
          </a:xfrm>
        </p:spPr>
        <p:txBody>
          <a:bodyPr>
            <a:normAutofit fontScale="85000" lnSpcReduction="20000"/>
          </a:bodyPr>
          <a:lstStyle/>
          <a:p>
            <a:pPr algn="ctr" eaLnBrk="1" hangingPunct="1">
              <a:buFontTx/>
              <a:buNone/>
              <a:defRPr/>
            </a:pPr>
            <a:r>
              <a:rPr lang="ru-RU" sz="3500" b="1" dirty="0">
                <a:cs typeface="Times New Roman" pitchFamily="18" charset="0"/>
              </a:rPr>
              <a:t>Уважаемые участники олимпиады! </a:t>
            </a:r>
          </a:p>
          <a:p>
            <a:pPr algn="ctr" eaLnBrk="1" hangingPunct="1">
              <a:buFontTx/>
              <a:buNone/>
              <a:defRPr/>
            </a:pPr>
            <a:endParaRPr lang="ru-RU" b="1" dirty="0">
              <a:cs typeface="Times New Roman" pitchFamily="18" charset="0"/>
            </a:endParaRP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000" dirty="0">
                <a:cs typeface="Times New Roman" pitchFamily="18" charset="0"/>
              </a:rPr>
              <a:t>		</a:t>
            </a:r>
            <a:r>
              <a:rPr lang="ru-RU" sz="2600" b="1" dirty="0">
                <a:cs typeface="Times New Roman" pitchFamily="18" charset="0"/>
              </a:rPr>
              <a:t>Мультимедийный тест состоит из 40 вопросов. Из них 30 закрытых, стоимостью 1 балл и 10 открытых, стоимостью 2 балла. 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На выполнение заданий мультимедийного теста олимпиадной работы отводится 1 час (60 минут).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endParaRPr lang="ru-RU" sz="2600" b="1" dirty="0">
              <a:cs typeface="Times New Roman" pitchFamily="18" charset="0"/>
            </a:endParaRP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Ответы на задания мультимедийного теста необходимо вписать в предлагаемый бланк ответов.</a:t>
            </a: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endParaRPr lang="ru-RU" sz="2600" b="1" dirty="0">
              <a:cs typeface="Times New Roman" pitchFamily="18" charset="0"/>
            </a:endParaRPr>
          </a:p>
          <a:p>
            <a:pPr algn="just" eaLnBrk="1" hangingPunct="1">
              <a:lnSpc>
                <a:spcPct val="120000"/>
              </a:lnSpc>
              <a:buFontTx/>
              <a:buNone/>
              <a:defRPr/>
            </a:pPr>
            <a:r>
              <a:rPr lang="ru-RU" sz="2600" b="1" dirty="0">
                <a:cs typeface="Times New Roman" pitchFamily="18" charset="0"/>
              </a:rPr>
              <a:t>		По результатам мультимедийного тестирования Вы можете получить максимум 50 баллов.</a:t>
            </a:r>
          </a:p>
          <a:p>
            <a:pPr eaLnBrk="1" hangingPunct="1">
              <a:buFontTx/>
              <a:buNone/>
              <a:defRPr/>
            </a:pPr>
            <a:endParaRPr lang="ru-RU" sz="2400" dirty="0">
              <a:cs typeface="Times New Roman" pitchFamily="18" charset="0"/>
            </a:endParaRPr>
          </a:p>
          <a:p>
            <a:pPr algn="ctr" eaLnBrk="1" hangingPunct="1">
              <a:buFontTx/>
              <a:buNone/>
              <a:defRPr/>
            </a:pPr>
            <a:r>
              <a:rPr lang="ru-RU" sz="3500" b="1" dirty="0">
                <a:cs typeface="Times New Roman" pitchFamily="18" charset="0"/>
              </a:rPr>
              <a:t>ЖЕЛАЕМ ВАМ УДАЧИ!</a:t>
            </a:r>
            <a:endParaRPr lang="ru-RU" sz="2000" dirty="0"/>
          </a:p>
        </p:txBody>
      </p:sp>
    </p:spTree>
  </p:cSld>
  <p:clrMapOvr>
    <a:masterClrMapping/>
  </p:clrMapOvr>
  <p:transition advClick="0" advTm="72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>
            <a:extLst>
              <a:ext uri="{FF2B5EF4-FFF2-40B4-BE49-F238E27FC236}">
                <a16:creationId xmlns:a16="http://schemas.microsoft.com/office/drawing/2014/main" id="{82CD84F9-6907-2E8C-51C0-2F66088474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73"/>
          <a:stretch/>
        </p:blipFill>
        <p:spPr bwMode="auto">
          <a:xfrm>
            <a:off x="628470" y="1308296"/>
            <a:ext cx="10935060" cy="521208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6C3400B-9809-CC54-6F5A-0537B14B6ED0}"/>
              </a:ext>
            </a:extLst>
          </p:cNvPr>
          <p:cNvSpPr txBox="1"/>
          <p:nvPr/>
        </p:nvSpPr>
        <p:spPr>
          <a:xfrm>
            <a:off x="0" y="112541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18. На территории какого административного района Беларуси расположена данная достопримечательность: А) Быховский; Б) Ивацевичский; В) Поставский; Г) Гродненский. </a:t>
            </a:r>
          </a:p>
        </p:txBody>
      </p:sp>
    </p:spTree>
    <p:extLst>
      <p:ext uri="{BB962C8B-B14F-4D97-AF65-F5344CB8AC3E}">
        <p14:creationId xmlns:p14="http://schemas.microsoft.com/office/powerpoint/2010/main" val="40330853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>
            <a:extLst>
              <a:ext uri="{FF2B5EF4-FFF2-40B4-BE49-F238E27FC236}">
                <a16:creationId xmlns:a16="http://schemas.microsoft.com/office/drawing/2014/main" id="{A2474CA7-16AF-2D46-0C88-5470A55AFAE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07"/>
          <a:stretch/>
        </p:blipFill>
        <p:spPr bwMode="auto">
          <a:xfrm>
            <a:off x="0" y="991389"/>
            <a:ext cx="10463134" cy="586661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physical">
            <a:extLst>
              <a:ext uri="{FF2B5EF4-FFF2-40B4-BE49-F238E27FC236}">
                <a16:creationId xmlns:a16="http://schemas.microsoft.com/office/drawing/2014/main" id="{F57C3F98-E214-9295-2F37-70E54D77EE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1500" y="0"/>
            <a:ext cx="4200500" cy="374894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A63C087-F55E-D68A-40EA-37AFE5B1D79F}"/>
              </a:ext>
            </a:extLst>
          </p:cNvPr>
          <p:cNvSpPr txBox="1"/>
          <p:nvPr/>
        </p:nvSpPr>
        <p:spPr>
          <a:xfrm>
            <a:off x="9916234" y="504881"/>
            <a:ext cx="292068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6158E2-0061-FD4C-3766-E01FD320608A}"/>
              </a:ext>
            </a:extLst>
          </p:cNvPr>
          <p:cNvSpPr txBox="1"/>
          <p:nvPr/>
        </p:nvSpPr>
        <p:spPr>
          <a:xfrm>
            <a:off x="0" y="43216"/>
            <a:ext cx="760001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19. Какой заказник показан на слайде: А) </a:t>
            </a:r>
            <a:r>
              <a:rPr lang="ru-RU" sz="2400" b="1" dirty="0" err="1"/>
              <a:t>Ольманские</a:t>
            </a:r>
            <a:r>
              <a:rPr lang="ru-RU" sz="2400" b="1" dirty="0"/>
              <a:t> болота; Б) Острова Дулебы; В) Ельня; Г) </a:t>
            </a:r>
            <a:r>
              <a:rPr lang="ru-RU" sz="2400" b="1" dirty="0" err="1"/>
              <a:t>Козьянский</a:t>
            </a:r>
            <a:r>
              <a:rPr lang="ru-RU" sz="24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704984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extLst>
              <a:ext uri="{FF2B5EF4-FFF2-40B4-BE49-F238E27FC236}">
                <a16:creationId xmlns:a16="http://schemas.microsoft.com/office/drawing/2014/main" id="{0E5C12BB-AF04-3594-5285-59F02EC50F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03"/>
          <a:stretch/>
        </p:blipFill>
        <p:spPr bwMode="auto">
          <a:xfrm>
            <a:off x="4667625" y="0"/>
            <a:ext cx="752437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60D2D15-80D9-5531-E4A8-80624638927B}"/>
              </a:ext>
            </a:extLst>
          </p:cNvPr>
          <p:cNvSpPr txBox="1"/>
          <p:nvPr/>
        </p:nvSpPr>
        <p:spPr>
          <a:xfrm>
            <a:off x="4257207" y="352826"/>
            <a:ext cx="2008682" cy="19856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80CE23-B119-FCD5-9841-0320FA01F3E6}"/>
              </a:ext>
            </a:extLst>
          </p:cNvPr>
          <p:cNvSpPr txBox="1"/>
          <p:nvPr/>
        </p:nvSpPr>
        <p:spPr>
          <a:xfrm>
            <a:off x="4482058" y="3912433"/>
            <a:ext cx="584617" cy="6841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B3F617C-3526-4CA8-251C-422038551068}"/>
              </a:ext>
            </a:extLst>
          </p:cNvPr>
          <p:cNvSpPr txBox="1"/>
          <p:nvPr/>
        </p:nvSpPr>
        <p:spPr>
          <a:xfrm>
            <a:off x="351692" y="704538"/>
            <a:ext cx="57443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20. На слайде показаны месторождения:</a:t>
            </a:r>
          </a:p>
          <a:p>
            <a:r>
              <a:rPr lang="ru-RU" sz="2400" b="1" dirty="0"/>
              <a:t>А) нефти; Б) солей; В) мела; Г) глины.</a:t>
            </a:r>
          </a:p>
        </p:txBody>
      </p:sp>
    </p:spTree>
    <p:extLst>
      <p:ext uri="{BB962C8B-B14F-4D97-AF65-F5344CB8AC3E}">
        <p14:creationId xmlns:p14="http://schemas.microsoft.com/office/powerpoint/2010/main" val="42833433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5D4964B-88E1-72A4-7443-75B7909785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697" t="24687" r="6803" b="17798"/>
          <a:stretch/>
        </p:blipFill>
        <p:spPr>
          <a:xfrm>
            <a:off x="577492" y="1693888"/>
            <a:ext cx="11052766" cy="43321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E90B12F-AA05-6433-F65E-88AD2D2F2068}"/>
              </a:ext>
            </a:extLst>
          </p:cNvPr>
          <p:cNvSpPr txBox="1"/>
          <p:nvPr/>
        </p:nvSpPr>
        <p:spPr>
          <a:xfrm>
            <a:off x="1738859" y="3059668"/>
            <a:ext cx="259329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9E9388-5718-4236-3DC8-34882CA4B8D1}"/>
              </a:ext>
            </a:extLst>
          </p:cNvPr>
          <p:cNvSpPr txBox="1"/>
          <p:nvPr/>
        </p:nvSpPr>
        <p:spPr>
          <a:xfrm>
            <a:off x="608632" y="462623"/>
            <a:ext cx="109747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21. Какое озеро обозначено цифрой 4: А) </a:t>
            </a:r>
            <a:r>
              <a:rPr lang="ru-RU" sz="2400" b="1" dirty="0" err="1"/>
              <a:t>Болдук</a:t>
            </a:r>
            <a:r>
              <a:rPr lang="ru-RU" sz="2400" b="1" dirty="0"/>
              <a:t>; Б) Чинук; В) Черное; Г) Борей. </a:t>
            </a:r>
          </a:p>
        </p:txBody>
      </p:sp>
    </p:spTree>
    <p:extLst>
      <p:ext uri="{BB962C8B-B14F-4D97-AF65-F5344CB8AC3E}">
        <p14:creationId xmlns:p14="http://schemas.microsoft.com/office/powerpoint/2010/main" val="6869604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796309C-5B8E-9807-6ECF-CFB94B32C7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872"/>
          <a:stretch/>
        </p:blipFill>
        <p:spPr>
          <a:xfrm>
            <a:off x="4895557" y="39453"/>
            <a:ext cx="7296443" cy="681854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D3DD307-35AE-3995-A197-E495A0C86AA9}"/>
              </a:ext>
            </a:extLst>
          </p:cNvPr>
          <p:cNvSpPr txBox="1"/>
          <p:nvPr/>
        </p:nvSpPr>
        <p:spPr>
          <a:xfrm>
            <a:off x="492369" y="365761"/>
            <a:ext cx="485335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22. В каком регионе Африки отмечены самые высокие темпы роста численности населения с 1950 по 2020 годы?</a:t>
            </a:r>
          </a:p>
          <a:p>
            <a:r>
              <a:rPr lang="ru-RU" sz="2400" b="1" dirty="0"/>
              <a:t>А) в Северной Африке;</a:t>
            </a:r>
          </a:p>
          <a:p>
            <a:r>
              <a:rPr lang="ru-RU" sz="2400" b="1" dirty="0"/>
              <a:t>Б) в Южной Африке;</a:t>
            </a:r>
          </a:p>
          <a:p>
            <a:r>
              <a:rPr lang="ru-RU" sz="2400" b="1" dirty="0"/>
              <a:t>В) в Западной Африке;</a:t>
            </a:r>
          </a:p>
          <a:p>
            <a:r>
              <a:rPr lang="ru-RU" sz="2400" b="1" dirty="0"/>
              <a:t>Г) в Центральной Африке;</a:t>
            </a:r>
          </a:p>
          <a:p>
            <a:r>
              <a:rPr lang="ru-RU" sz="2400" b="1" dirty="0"/>
              <a:t>Д) в Восточной Африке;</a:t>
            </a:r>
          </a:p>
        </p:txBody>
      </p:sp>
    </p:spTree>
    <p:extLst>
      <p:ext uri="{BB962C8B-B14F-4D97-AF65-F5344CB8AC3E}">
        <p14:creationId xmlns:p14="http://schemas.microsoft.com/office/powerpoint/2010/main" val="25611399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D2474253-EA4F-D71C-9ACF-F33AE7ADFB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70"/>
          <a:stretch/>
        </p:blipFill>
        <p:spPr bwMode="auto">
          <a:xfrm>
            <a:off x="1995722" y="1124102"/>
            <a:ext cx="8200556" cy="506413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476BC2E-2012-7C70-F92A-EC57F3D99FB2}"/>
              </a:ext>
            </a:extLst>
          </p:cNvPr>
          <p:cNvSpPr txBox="1"/>
          <p:nvPr/>
        </p:nvSpPr>
        <p:spPr>
          <a:xfrm>
            <a:off x="139333" y="169197"/>
            <a:ext cx="119133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23. Сколько государств входит в международную организацию, лидеры стран которой показаны на слайде: А) 5; Б) 6; В) 7; Г) 8.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741D8E-5D38-1B87-6963-F4EE2B8AFE1A}"/>
              </a:ext>
            </a:extLst>
          </p:cNvPr>
          <p:cNvSpPr txBox="1"/>
          <p:nvPr/>
        </p:nvSpPr>
        <p:spPr>
          <a:xfrm>
            <a:off x="4016264" y="6312147"/>
            <a:ext cx="4159472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2000" b="1" dirty="0"/>
              <a:t>Саммит в Москве, 16 мая 2022 года</a:t>
            </a:r>
          </a:p>
        </p:txBody>
      </p:sp>
    </p:spTree>
    <p:extLst>
      <p:ext uri="{BB962C8B-B14F-4D97-AF65-F5344CB8AC3E}">
        <p14:creationId xmlns:p14="http://schemas.microsoft.com/office/powerpoint/2010/main" val="10573121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951FEBAB-BE1D-4185-824C-AD1EFA9BCD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73"/>
          <a:stretch/>
        </p:blipFill>
        <p:spPr bwMode="auto">
          <a:xfrm>
            <a:off x="1219200" y="932443"/>
            <a:ext cx="9753600" cy="578175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D4C0FDF-DEB2-9249-1C11-7BD611EAEBC7}"/>
              </a:ext>
            </a:extLst>
          </p:cNvPr>
          <p:cNvSpPr txBox="1"/>
          <p:nvPr/>
        </p:nvSpPr>
        <p:spPr>
          <a:xfrm>
            <a:off x="554637" y="0"/>
            <a:ext cx="111215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dirty="0"/>
              <a:t>24. На территории какой страны расположен объект Всемирного наследия, изображенный на рисунке? А) Болгария; Б) Греция; В) Китай; Г) Румыния.</a:t>
            </a:r>
          </a:p>
        </p:txBody>
      </p:sp>
    </p:spTree>
    <p:extLst>
      <p:ext uri="{BB962C8B-B14F-4D97-AF65-F5344CB8AC3E}">
        <p14:creationId xmlns:p14="http://schemas.microsoft.com/office/powerpoint/2010/main" val="30315856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B96B727-0020-D153-E2D5-C76253348D69}"/>
              </a:ext>
            </a:extLst>
          </p:cNvPr>
          <p:cNvSpPr txBox="1"/>
          <p:nvPr/>
        </p:nvSpPr>
        <p:spPr>
          <a:xfrm>
            <a:off x="1411574" y="-4205"/>
            <a:ext cx="57291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25. Выберите лишнее: А) 1; Б) 2; В) 3; Г) 4.</a:t>
            </a:r>
          </a:p>
        </p:txBody>
      </p:sp>
      <p:pic>
        <p:nvPicPr>
          <p:cNvPr id="67586" name="Picture 2">
            <a:extLst>
              <a:ext uri="{FF2B5EF4-FFF2-40B4-BE49-F238E27FC236}">
                <a16:creationId xmlns:a16="http://schemas.microsoft.com/office/drawing/2014/main" id="{FF6E891C-1D9A-BACA-0E63-FAC9C079F0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80"/>
          <a:stretch/>
        </p:blipFill>
        <p:spPr bwMode="auto">
          <a:xfrm>
            <a:off x="1181622" y="554636"/>
            <a:ext cx="4914378" cy="283442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88" name="Picture 4">
            <a:extLst>
              <a:ext uri="{FF2B5EF4-FFF2-40B4-BE49-F238E27FC236}">
                <a16:creationId xmlns:a16="http://schemas.microsoft.com/office/drawing/2014/main" id="{7E6C715B-9C83-F69C-0B1E-EF19709941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9" b="8212"/>
          <a:stretch/>
        </p:blipFill>
        <p:spPr bwMode="auto">
          <a:xfrm>
            <a:off x="1181622" y="3608154"/>
            <a:ext cx="4914378" cy="286888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98" name="Picture 14">
            <a:extLst>
              <a:ext uri="{FF2B5EF4-FFF2-40B4-BE49-F238E27FC236}">
                <a16:creationId xmlns:a16="http://schemas.microsoft.com/office/drawing/2014/main" id="{855DF7F5-587E-8AD0-B9A9-35FA3AC923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221"/>
          <a:stretch/>
        </p:blipFill>
        <p:spPr bwMode="auto">
          <a:xfrm>
            <a:off x="6612000" y="3608154"/>
            <a:ext cx="4398378" cy="286888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602" name="Picture 18">
            <a:extLst>
              <a:ext uri="{FF2B5EF4-FFF2-40B4-BE49-F238E27FC236}">
                <a16:creationId xmlns:a16="http://schemas.microsoft.com/office/drawing/2014/main" id="{E61E1294-6817-A096-0679-59E0472089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6"/>
          <a:stretch/>
        </p:blipFill>
        <p:spPr bwMode="auto">
          <a:xfrm>
            <a:off x="6612000" y="554636"/>
            <a:ext cx="4398378" cy="283442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EA928E9-A90C-B0B2-B603-5F9524F8E02E}"/>
              </a:ext>
            </a:extLst>
          </p:cNvPr>
          <p:cNvSpPr txBox="1"/>
          <p:nvPr/>
        </p:nvSpPr>
        <p:spPr>
          <a:xfrm>
            <a:off x="1411574" y="791981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02A6D08-79CB-F9DA-A9F1-D2DA100DBFC3}"/>
              </a:ext>
            </a:extLst>
          </p:cNvPr>
          <p:cNvSpPr txBox="1"/>
          <p:nvPr/>
        </p:nvSpPr>
        <p:spPr>
          <a:xfrm>
            <a:off x="1411574" y="3802506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/>
              <a:t>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EB1E8D2-AD37-01DA-7BA2-B1147A1312BD}"/>
              </a:ext>
            </a:extLst>
          </p:cNvPr>
          <p:cNvSpPr txBox="1"/>
          <p:nvPr/>
        </p:nvSpPr>
        <p:spPr>
          <a:xfrm>
            <a:off x="6828020" y="3802506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E9E80FD-3488-5715-86E0-85CF520CE3EC}"/>
              </a:ext>
            </a:extLst>
          </p:cNvPr>
          <p:cNvSpPr txBox="1"/>
          <p:nvPr/>
        </p:nvSpPr>
        <p:spPr>
          <a:xfrm>
            <a:off x="6828020" y="791981"/>
            <a:ext cx="30168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5383720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:a16="http://schemas.microsoft.com/office/drawing/2014/main" id="{46857B21-CADB-C92C-756A-F68FFB7A86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154" y="1204833"/>
            <a:ext cx="9863528" cy="5548235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2C9B9A0-DDA2-CA05-E525-E1EEDED2EAAB}"/>
              </a:ext>
            </a:extLst>
          </p:cNvPr>
          <p:cNvSpPr txBox="1"/>
          <p:nvPr/>
        </p:nvSpPr>
        <p:spPr>
          <a:xfrm>
            <a:off x="347272" y="104932"/>
            <a:ext cx="11497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26. Какое место по мощности займет Белорусская АЭС среди электростанций Беларуси, после введения обоих реакторов? А) 1; Б) 2; В) 3; Г) 4.</a:t>
            </a:r>
          </a:p>
        </p:txBody>
      </p:sp>
    </p:spTree>
    <p:extLst>
      <p:ext uri="{BB962C8B-B14F-4D97-AF65-F5344CB8AC3E}">
        <p14:creationId xmlns:p14="http://schemas.microsoft.com/office/powerpoint/2010/main" val="29057760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85849F4-6ACC-26F9-7760-B82A25C047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552" b="4918"/>
          <a:stretch/>
        </p:blipFill>
        <p:spPr>
          <a:xfrm>
            <a:off x="4790007" y="981823"/>
            <a:ext cx="7113647" cy="559133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5BF7A8-DDE4-893D-34FF-05977866A8ED}"/>
              </a:ext>
            </a:extLst>
          </p:cNvPr>
          <p:cNvSpPr txBox="1"/>
          <p:nvPr/>
        </p:nvSpPr>
        <p:spPr>
          <a:xfrm>
            <a:off x="4790007" y="1851561"/>
            <a:ext cx="1934350" cy="4836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6AF4D1-8693-1DFD-E10F-1C7142686DDB}"/>
              </a:ext>
            </a:extLst>
          </p:cNvPr>
          <p:cNvSpPr txBox="1"/>
          <p:nvPr/>
        </p:nvSpPr>
        <p:spPr>
          <a:xfrm>
            <a:off x="0" y="14113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27. Что показывает данная карта? А) коэффициент смертности, ‰; Б) средняя ожидаемая продолжительность обучения, лет; В) употребление алкоголя на душу населения, л/год; </a:t>
            </a:r>
          </a:p>
          <a:p>
            <a:pPr algn="just"/>
            <a:r>
              <a:rPr lang="ru-RU" sz="2400" b="1" dirty="0"/>
              <a:t>Г) средний размер обуви, дюйм.</a:t>
            </a:r>
          </a:p>
        </p:txBody>
      </p:sp>
    </p:spTree>
    <p:extLst>
      <p:ext uri="{BB962C8B-B14F-4D97-AF65-F5344CB8AC3E}">
        <p14:creationId xmlns:p14="http://schemas.microsoft.com/office/powerpoint/2010/main" val="2150477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>
            <a:extLst>
              <a:ext uri="{FF2B5EF4-FFF2-40B4-BE49-F238E27FC236}">
                <a16:creationId xmlns:a16="http://schemas.microsoft.com/office/drawing/2014/main" id="{6E3D4BDE-27B5-6DDA-8349-DFDE94F22B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8446" y="633334"/>
            <a:ext cx="7455108" cy="559133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3416736-2484-DA01-CC2C-32BAD11ACABD}"/>
              </a:ext>
            </a:extLst>
          </p:cNvPr>
          <p:cNvSpPr txBox="1"/>
          <p:nvPr/>
        </p:nvSpPr>
        <p:spPr>
          <a:xfrm>
            <a:off x="0" y="104932"/>
            <a:ext cx="120520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1. Данная фотография была сделана в: А) Германии; Б) Парагвае; В) Мексике; Г) Бельгии.</a:t>
            </a:r>
          </a:p>
        </p:txBody>
      </p:sp>
    </p:spTree>
    <p:extLst>
      <p:ext uri="{BB962C8B-B14F-4D97-AF65-F5344CB8AC3E}">
        <p14:creationId xmlns:p14="http://schemas.microsoft.com/office/powerpoint/2010/main" val="12282294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img">
            <a:extLst>
              <a:ext uri="{FF2B5EF4-FFF2-40B4-BE49-F238E27FC236}">
                <a16:creationId xmlns:a16="http://schemas.microsoft.com/office/drawing/2014/main" id="{0EA90177-0D45-35DF-77F9-383F348A94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780" y="415899"/>
            <a:ext cx="5505450" cy="629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C024F2C-46E3-AB01-3A3B-97D6EF79F5DC}"/>
              </a:ext>
            </a:extLst>
          </p:cNvPr>
          <p:cNvSpPr txBox="1"/>
          <p:nvPr/>
        </p:nvSpPr>
        <p:spPr>
          <a:xfrm>
            <a:off x="389744" y="569626"/>
            <a:ext cx="472190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28. Какая проблема изображена на слайде?</a:t>
            </a:r>
          </a:p>
          <a:p>
            <a:r>
              <a:rPr lang="ru-RU" sz="2400" b="1" dirty="0"/>
              <a:t>А) потепление климата;</a:t>
            </a:r>
          </a:p>
          <a:p>
            <a:r>
              <a:rPr lang="ru-RU" sz="2400" b="1" dirty="0"/>
              <a:t>Б) загрязнение мирового океана;</a:t>
            </a:r>
          </a:p>
          <a:p>
            <a:r>
              <a:rPr lang="ru-RU" sz="2400" b="1" dirty="0"/>
              <a:t>В) озоновая дыра;</a:t>
            </a:r>
          </a:p>
          <a:p>
            <a:r>
              <a:rPr lang="ru-RU" sz="2400" b="1" dirty="0"/>
              <a:t>Г) кислотные дожди.</a:t>
            </a:r>
          </a:p>
        </p:txBody>
      </p:sp>
    </p:spTree>
    <p:extLst>
      <p:ext uri="{BB962C8B-B14F-4D97-AF65-F5344CB8AC3E}">
        <p14:creationId xmlns:p14="http://schemas.microsoft.com/office/powerpoint/2010/main" val="1107748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9A6BE3A-3B0E-2C3B-7469-0D791DF2AAE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894" t="28429" r="38155" b="19767"/>
          <a:stretch/>
        </p:blipFill>
        <p:spPr>
          <a:xfrm>
            <a:off x="379751" y="2143749"/>
            <a:ext cx="4256504" cy="376237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222" name="Picture 6">
            <a:extLst>
              <a:ext uri="{FF2B5EF4-FFF2-40B4-BE49-F238E27FC236}">
                <a16:creationId xmlns:a16="http://schemas.microsoft.com/office/drawing/2014/main" id="{75DA8215-2FEE-6C4A-A182-99BC9B908A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249" y="2143749"/>
            <a:ext cx="6858000" cy="376237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98E7114-7B95-F448-B6D5-42C37EBA14DC}"/>
              </a:ext>
            </a:extLst>
          </p:cNvPr>
          <p:cNvSpPr txBox="1"/>
          <p:nvPr/>
        </p:nvSpPr>
        <p:spPr>
          <a:xfrm>
            <a:off x="1014333" y="951876"/>
            <a:ext cx="10797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29. Зерноуборочные комбайны производят в городе: А) 4; Б) 13; В) 8; Г) 10.</a:t>
            </a:r>
          </a:p>
        </p:txBody>
      </p:sp>
    </p:spTree>
    <p:extLst>
      <p:ext uri="{BB962C8B-B14F-4D97-AF65-F5344CB8AC3E}">
        <p14:creationId xmlns:p14="http://schemas.microsoft.com/office/powerpoint/2010/main" val="32808024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D318B8B-9958-9B16-2CE1-3E6ECFDB82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90" r="54139"/>
          <a:stretch/>
        </p:blipFill>
        <p:spPr>
          <a:xfrm>
            <a:off x="6525719" y="0"/>
            <a:ext cx="5336498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241414B-6718-71D3-3387-5C596F192B67}"/>
              </a:ext>
            </a:extLst>
          </p:cNvPr>
          <p:cNvSpPr txBox="1"/>
          <p:nvPr/>
        </p:nvSpPr>
        <p:spPr>
          <a:xfrm>
            <a:off x="464695" y="374754"/>
            <a:ext cx="520158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30. На слайде показаны страны-лидеры за 2020 год по сбору: </a:t>
            </a:r>
          </a:p>
          <a:p>
            <a:pPr algn="just"/>
            <a:r>
              <a:rPr lang="ru-RU" sz="2400" b="1" dirty="0"/>
              <a:t>А) риса; </a:t>
            </a:r>
          </a:p>
          <a:p>
            <a:pPr algn="just"/>
            <a:r>
              <a:rPr lang="ru-RU" sz="2400" b="1" dirty="0"/>
              <a:t>Б) яблок; </a:t>
            </a:r>
          </a:p>
          <a:p>
            <a:pPr algn="just"/>
            <a:r>
              <a:rPr lang="ru-RU" sz="2400" b="1" dirty="0"/>
              <a:t>В) мандаринов;</a:t>
            </a:r>
          </a:p>
          <a:p>
            <a:pPr algn="just"/>
            <a:r>
              <a:rPr lang="ru-RU" sz="2400" b="1" dirty="0"/>
              <a:t>Г) хлопка.</a:t>
            </a:r>
          </a:p>
        </p:txBody>
      </p:sp>
    </p:spTree>
    <p:extLst>
      <p:ext uri="{BB962C8B-B14F-4D97-AF65-F5344CB8AC3E}">
        <p14:creationId xmlns:p14="http://schemas.microsoft.com/office/powerpoint/2010/main" val="8910996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05BD7B-8646-A90A-96C5-96BB9B0D36E6}"/>
              </a:ext>
            </a:extLst>
          </p:cNvPr>
          <p:cNvSpPr txBox="1"/>
          <p:nvPr/>
        </p:nvSpPr>
        <p:spPr>
          <a:xfrm>
            <a:off x="107768" y="29980"/>
            <a:ext cx="67577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31. В каком городе сделана данная фотография?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F1A2B16-5814-0586-0918-9178AFF847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9813" y="29980"/>
            <a:ext cx="4802187" cy="6858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72691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ричев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36554" y="3714752"/>
            <a:ext cx="3738589" cy="280394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Рисунок 4" descr="кричев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95391" y="657234"/>
            <a:ext cx="1184991" cy="1428760"/>
          </a:xfrm>
          <a:prstGeom prst="rect">
            <a:avLst/>
          </a:prstGeom>
        </p:spPr>
      </p:pic>
      <p:pic>
        <p:nvPicPr>
          <p:cNvPr id="16386" name="Picture 2" descr="Princepotemkin.jpg"/>
          <p:cNvPicPr>
            <a:picLocks noChangeAspect="1" noChangeArrowheads="1"/>
          </p:cNvPicPr>
          <p:nvPr/>
        </p:nvPicPr>
        <p:blipFill>
          <a:blip r:embed="rId4" cstate="print"/>
          <a:srcRect r="7778"/>
          <a:stretch>
            <a:fillRect/>
          </a:stretch>
        </p:blipFill>
        <p:spPr bwMode="auto">
          <a:xfrm>
            <a:off x="5417339" y="642918"/>
            <a:ext cx="1694101" cy="25717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6388" name="Picture 4" descr="http://album.foto.ru/photos/pr0/471530/4079422.jpg"/>
          <p:cNvPicPr>
            <a:picLocks noChangeAspect="1" noChangeArrowheads="1"/>
          </p:cNvPicPr>
          <p:nvPr/>
        </p:nvPicPr>
        <p:blipFill>
          <a:blip r:embed="rId5" cstate="print"/>
          <a:srcRect r="3316"/>
          <a:stretch>
            <a:fillRect/>
          </a:stretch>
        </p:blipFill>
        <p:spPr bwMode="auto">
          <a:xfrm>
            <a:off x="7660367" y="657234"/>
            <a:ext cx="3714776" cy="25574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6394" name="Picture 10" descr="http://www.str3.by/uploads/objects/full/51e4e9684ad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96598" y="3700436"/>
            <a:ext cx="4214842" cy="28081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6396" name="Picture 12" descr="http://www.by.all.biz/img/by/catalog/31746.png?rrr=1"/>
          <p:cNvPicPr>
            <a:picLocks noChangeAspect="1" noChangeArrowheads="1"/>
          </p:cNvPicPr>
          <p:nvPr/>
        </p:nvPicPr>
        <p:blipFill>
          <a:blip r:embed="rId7" cstate="print"/>
          <a:srcRect l="17273" t="32756" r="14047" b="6141"/>
          <a:stretch>
            <a:fillRect/>
          </a:stretch>
        </p:blipFill>
        <p:spPr bwMode="auto">
          <a:xfrm>
            <a:off x="5754118" y="3714752"/>
            <a:ext cx="1357322" cy="121444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6398" name="Picture 14" descr="http://1i.by/imagemanager/images/178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95391" y="2416965"/>
            <a:ext cx="1333500" cy="952500"/>
          </a:xfrm>
          <a:prstGeom prst="rect">
            <a:avLst/>
          </a:prstGeom>
          <a:noFill/>
        </p:spPr>
      </p:pic>
      <p:pic>
        <p:nvPicPr>
          <p:cNvPr id="16400" name="Picture 16" descr="http://media.nn.ru/data/ufiles/2015-02/cb/1f/96/54d918e9c5ef9_01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81488" y="1484299"/>
            <a:ext cx="714380" cy="1408916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1037A8D-1E45-ABD9-71A7-0C72415CCF2E}"/>
              </a:ext>
            </a:extLst>
          </p:cNvPr>
          <p:cNvSpPr txBox="1"/>
          <p:nvPr/>
        </p:nvSpPr>
        <p:spPr>
          <a:xfrm>
            <a:off x="84493" y="30083"/>
            <a:ext cx="28108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32. Назовите город.</a:t>
            </a:r>
          </a:p>
        </p:txBody>
      </p:sp>
    </p:spTree>
    <p:extLst>
      <p:ext uri="{BB962C8B-B14F-4D97-AF65-F5344CB8AC3E}">
        <p14:creationId xmlns:p14="http://schemas.microsoft.com/office/powerpoint/2010/main" val="4079868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6" name="Picture 4">
            <a:extLst>
              <a:ext uri="{FF2B5EF4-FFF2-40B4-BE49-F238E27FC236}">
                <a16:creationId xmlns:a16="http://schemas.microsoft.com/office/drawing/2014/main" id="{FE325644-B1DC-04A0-FBFE-4E46EDBEDF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424" y="999345"/>
            <a:ext cx="11195151" cy="559757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65A81BE-979A-99C7-D789-A5720AEAB3CE}"/>
              </a:ext>
            </a:extLst>
          </p:cNvPr>
          <p:cNvSpPr txBox="1"/>
          <p:nvPr/>
        </p:nvSpPr>
        <p:spPr>
          <a:xfrm>
            <a:off x="257330" y="0"/>
            <a:ext cx="116773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33. Желтый цвет показывает минимальное количество атмосферных осадков, синий – максимальное. Какому времени года соответствует данная картинка?</a:t>
            </a:r>
          </a:p>
        </p:txBody>
      </p:sp>
    </p:spTree>
    <p:extLst>
      <p:ext uri="{BB962C8B-B14F-4D97-AF65-F5344CB8AC3E}">
        <p14:creationId xmlns:p14="http://schemas.microsoft.com/office/powerpoint/2010/main" val="41016074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F66E929D-1619-653F-7D2A-B8F8AE3FB2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139" y="246244"/>
            <a:ext cx="7475097" cy="636551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30CB8AA-16D8-F634-57FE-179BBE5E2B01}"/>
              </a:ext>
            </a:extLst>
          </p:cNvPr>
          <p:cNvSpPr txBox="1"/>
          <p:nvPr/>
        </p:nvSpPr>
        <p:spPr>
          <a:xfrm>
            <a:off x="359764" y="449705"/>
            <a:ext cx="35676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34. Назовите форму рельефа, выделенную цветом на карте.</a:t>
            </a:r>
          </a:p>
        </p:txBody>
      </p:sp>
    </p:spTree>
    <p:extLst>
      <p:ext uri="{BB962C8B-B14F-4D97-AF65-F5344CB8AC3E}">
        <p14:creationId xmlns:p14="http://schemas.microsoft.com/office/powerpoint/2010/main" val="198371088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8EE0DE05-8537-ACFA-9B35-E162FA1897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656" y="749508"/>
            <a:ext cx="8367459" cy="584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066E29A2-E69D-3A28-45F6-935FB3AA58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45" b="13838"/>
          <a:stretch/>
        </p:blipFill>
        <p:spPr bwMode="auto">
          <a:xfrm>
            <a:off x="438636" y="3159714"/>
            <a:ext cx="4579349" cy="229855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66E4E6A-D7B2-BCE0-D417-7E48165C3E8C}"/>
              </a:ext>
            </a:extLst>
          </p:cNvPr>
          <p:cNvSpPr txBox="1"/>
          <p:nvPr/>
        </p:nvSpPr>
        <p:spPr>
          <a:xfrm>
            <a:off x="3713871" y="1083212"/>
            <a:ext cx="3277772" cy="181473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198B89-9B97-E871-00F8-1DE352BAE2F9}"/>
              </a:ext>
            </a:extLst>
          </p:cNvPr>
          <p:cNvSpPr txBox="1"/>
          <p:nvPr/>
        </p:nvSpPr>
        <p:spPr>
          <a:xfrm>
            <a:off x="6850505" y="1083212"/>
            <a:ext cx="70453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E9C7A68-9EA4-A99C-BC29-F156A474A327}"/>
              </a:ext>
            </a:extLst>
          </p:cNvPr>
          <p:cNvSpPr txBox="1"/>
          <p:nvPr/>
        </p:nvSpPr>
        <p:spPr>
          <a:xfrm>
            <a:off x="648498" y="120991"/>
            <a:ext cx="78549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35. Назовите единственный судоходный канал Беларуси.</a:t>
            </a:r>
          </a:p>
        </p:txBody>
      </p:sp>
    </p:spTree>
    <p:extLst>
      <p:ext uri="{BB962C8B-B14F-4D97-AF65-F5344CB8AC3E}">
        <p14:creationId xmlns:p14="http://schemas.microsoft.com/office/powerpoint/2010/main" val="409765058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D7056C9E-53F5-C242-B30A-E7ADDE90F4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0"/>
            <a:ext cx="9144000" cy="6858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466FD36-922F-F79F-3029-27C46095E43E}"/>
              </a:ext>
            </a:extLst>
          </p:cNvPr>
          <p:cNvSpPr txBox="1"/>
          <p:nvPr/>
        </p:nvSpPr>
        <p:spPr>
          <a:xfrm>
            <a:off x="267286" y="506436"/>
            <a:ext cx="26447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2400" b="1" dirty="0"/>
              <a:t>36. Назов</a:t>
            </a:r>
            <a:r>
              <a:rPr lang="ru-RU" sz="2400" b="1" dirty="0" err="1"/>
              <a:t>ите</a:t>
            </a:r>
            <a:r>
              <a:rPr lang="ru-RU" sz="2400" b="1" dirty="0"/>
              <a:t> инвазивный вид растения.</a:t>
            </a:r>
          </a:p>
        </p:txBody>
      </p:sp>
    </p:spTree>
    <p:extLst>
      <p:ext uri="{BB962C8B-B14F-4D97-AF65-F5344CB8AC3E}">
        <p14:creationId xmlns:p14="http://schemas.microsoft.com/office/powerpoint/2010/main" val="2743576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AB548C3-51A3-684B-2D21-E75F1A8128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415"/>
          <a:stretch/>
        </p:blipFill>
        <p:spPr>
          <a:xfrm>
            <a:off x="429717" y="709084"/>
            <a:ext cx="11332565" cy="583812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E30AD72-9F23-0688-62F7-3772DBA6EFED}"/>
              </a:ext>
            </a:extLst>
          </p:cNvPr>
          <p:cNvSpPr txBox="1"/>
          <p:nvPr/>
        </p:nvSpPr>
        <p:spPr>
          <a:xfrm>
            <a:off x="429717" y="3628148"/>
            <a:ext cx="2973050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/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B16180-6001-0800-FD61-D2C3DED957CC}"/>
              </a:ext>
            </a:extLst>
          </p:cNvPr>
          <p:cNvSpPr txBox="1"/>
          <p:nvPr/>
        </p:nvSpPr>
        <p:spPr>
          <a:xfrm>
            <a:off x="1633928" y="126121"/>
            <a:ext cx="61773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37. Назовите современное название страны.</a:t>
            </a:r>
          </a:p>
        </p:txBody>
      </p:sp>
    </p:spTree>
    <p:extLst>
      <p:ext uri="{BB962C8B-B14F-4D97-AF65-F5344CB8AC3E}">
        <p14:creationId xmlns:p14="http://schemas.microsoft.com/office/powerpoint/2010/main" val="2515043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>
            <a:extLst>
              <a:ext uri="{FF2B5EF4-FFF2-40B4-BE49-F238E27FC236}">
                <a16:creationId xmlns:a16="http://schemas.microsoft.com/office/drawing/2014/main" id="{BDF3C7FD-61FE-A075-3F99-E6AEDA4CC9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86"/>
          <a:stretch/>
        </p:blipFill>
        <p:spPr bwMode="auto">
          <a:xfrm>
            <a:off x="0" y="1437807"/>
            <a:ext cx="12192000" cy="542019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A162BEC-1A3D-EDC9-707A-FEA10E922B0E}"/>
              </a:ext>
            </a:extLst>
          </p:cNvPr>
          <p:cNvSpPr txBox="1"/>
          <p:nvPr/>
        </p:nvSpPr>
        <p:spPr>
          <a:xfrm>
            <a:off x="0" y="104700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2. Что показывает данная карта-анаморфоза, составленная по данным за 2020 год? </a:t>
            </a:r>
          </a:p>
          <a:p>
            <a:pPr algn="just"/>
            <a:r>
              <a:rPr lang="ru-RU" sz="2400" b="1" dirty="0"/>
              <a:t>А) импорт клубники; Б) экспорт автомобилей; В) страны, которые посетила Елизавета </a:t>
            </a:r>
            <a:r>
              <a:rPr lang="en-US" sz="2400" b="1" dirty="0"/>
              <a:t>II</a:t>
            </a:r>
            <a:r>
              <a:rPr lang="ru-RU" sz="2400" b="1" dirty="0"/>
              <a:t>; Г) производство зубных протезов.</a:t>
            </a:r>
          </a:p>
        </p:txBody>
      </p:sp>
    </p:spTree>
    <p:extLst>
      <p:ext uri="{BB962C8B-B14F-4D97-AF65-F5344CB8AC3E}">
        <p14:creationId xmlns:p14="http://schemas.microsoft.com/office/powerpoint/2010/main" val="360137799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>
            <a:extLst>
              <a:ext uri="{FF2B5EF4-FFF2-40B4-BE49-F238E27FC236}">
                <a16:creationId xmlns:a16="http://schemas.microsoft.com/office/drawing/2014/main" id="{A9E57E8A-F05C-26FC-8F86-A5143978D8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0105" y="571500"/>
            <a:ext cx="7620000" cy="57150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5DFFF2B-3D79-B940-A7DF-3DE18FD7F208}"/>
              </a:ext>
            </a:extLst>
          </p:cNvPr>
          <p:cNvSpPr txBox="1"/>
          <p:nvPr/>
        </p:nvSpPr>
        <p:spPr>
          <a:xfrm>
            <a:off x="322403" y="573374"/>
            <a:ext cx="29079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38. Назовите страну.</a:t>
            </a:r>
          </a:p>
        </p:txBody>
      </p:sp>
    </p:spTree>
    <p:extLst>
      <p:ext uri="{BB962C8B-B14F-4D97-AF65-F5344CB8AC3E}">
        <p14:creationId xmlns:p14="http://schemas.microsoft.com/office/powerpoint/2010/main" val="296389548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>
            <a:extLst>
              <a:ext uri="{FF2B5EF4-FFF2-40B4-BE49-F238E27FC236}">
                <a16:creationId xmlns:a16="http://schemas.microsoft.com/office/drawing/2014/main" id="{8A9F3CE9-95BA-BCC6-7108-06C6DC46B9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80"/>
          <a:stretch/>
        </p:blipFill>
        <p:spPr bwMode="auto">
          <a:xfrm>
            <a:off x="3219450" y="745760"/>
            <a:ext cx="5753100" cy="590612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F27133B-01D8-3EE7-4896-E453541E8ECE}"/>
              </a:ext>
            </a:extLst>
          </p:cNvPr>
          <p:cNvSpPr txBox="1"/>
          <p:nvPr/>
        </p:nvSpPr>
        <p:spPr>
          <a:xfrm>
            <a:off x="2710137" y="206115"/>
            <a:ext cx="67717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39. Назовите самопровозглашенное государство.</a:t>
            </a:r>
          </a:p>
        </p:txBody>
      </p:sp>
    </p:spTree>
    <p:extLst>
      <p:ext uri="{BB962C8B-B14F-4D97-AF65-F5344CB8AC3E}">
        <p14:creationId xmlns:p14="http://schemas.microsoft.com/office/powerpoint/2010/main" val="366476842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>
            <a:extLst>
              <a:ext uri="{FF2B5EF4-FFF2-40B4-BE49-F238E27FC236}">
                <a16:creationId xmlns:a16="http://schemas.microsoft.com/office/drawing/2014/main" id="{276BB4CB-8FF0-75D5-6792-E346FAE8BC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625" y="0"/>
            <a:ext cx="89693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AF5B007-09F6-ACBD-CCED-2AB645DCC4F8}"/>
              </a:ext>
            </a:extLst>
          </p:cNvPr>
          <p:cNvSpPr txBox="1"/>
          <p:nvPr/>
        </p:nvSpPr>
        <p:spPr>
          <a:xfrm>
            <a:off x="284814" y="449705"/>
            <a:ext cx="25633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40. Какая международная организация показана на слайде? </a:t>
            </a:r>
          </a:p>
        </p:txBody>
      </p:sp>
    </p:spTree>
    <p:extLst>
      <p:ext uri="{BB962C8B-B14F-4D97-AF65-F5344CB8AC3E}">
        <p14:creationId xmlns:p14="http://schemas.microsoft.com/office/powerpoint/2010/main" val="144001399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Содержимое 2">
            <a:extLst>
              <a:ext uri="{FF2B5EF4-FFF2-40B4-BE49-F238E27FC236}">
                <a16:creationId xmlns:a16="http://schemas.microsoft.com/office/drawing/2014/main" id="{52036420-FFF8-9B0C-FE6A-732AF8DB218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9600" y="2693988"/>
            <a:ext cx="10972800" cy="1470025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ru-RU" altLang="ru-RU" sz="6000" b="1" dirty="0"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>
            <a:extLst>
              <a:ext uri="{FF2B5EF4-FFF2-40B4-BE49-F238E27FC236}">
                <a16:creationId xmlns:a16="http://schemas.microsoft.com/office/drawing/2014/main" id="{21DD7F22-7C1A-2D1E-FF96-55C6CD20A7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915" y="1334124"/>
            <a:ext cx="3990272" cy="491110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>
            <a:extLst>
              <a:ext uri="{FF2B5EF4-FFF2-40B4-BE49-F238E27FC236}">
                <a16:creationId xmlns:a16="http://schemas.microsoft.com/office/drawing/2014/main" id="{A71AEB94-5B6E-825E-356D-84F3240481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877" y="1334126"/>
            <a:ext cx="7368926" cy="491110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FAEE834-9676-3D38-1EC1-1BF61BE94C9E}"/>
              </a:ext>
            </a:extLst>
          </p:cNvPr>
          <p:cNvSpPr txBox="1"/>
          <p:nvPr/>
        </p:nvSpPr>
        <p:spPr>
          <a:xfrm>
            <a:off x="719528" y="419725"/>
            <a:ext cx="103058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3. На слайде показаны: А) </a:t>
            </a:r>
            <a:r>
              <a:rPr lang="ru-RU" sz="2400" b="1" dirty="0" err="1"/>
              <a:t>наваррцы</a:t>
            </a:r>
            <a:r>
              <a:rPr lang="ru-RU" sz="2400" b="1" dirty="0"/>
              <a:t>; Б) андалузцы; В) баски; Г) каталонцы.</a:t>
            </a:r>
          </a:p>
        </p:txBody>
      </p:sp>
    </p:spTree>
    <p:extLst>
      <p:ext uri="{BB962C8B-B14F-4D97-AF65-F5344CB8AC3E}">
        <p14:creationId xmlns:p14="http://schemas.microsoft.com/office/powerpoint/2010/main" val="3203266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>
            <a:extLst>
              <a:ext uri="{FF2B5EF4-FFF2-40B4-BE49-F238E27FC236}">
                <a16:creationId xmlns:a16="http://schemas.microsoft.com/office/drawing/2014/main" id="{A19BB121-B187-9170-6C92-1FB5B6AD3C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79" y="1075544"/>
            <a:ext cx="10254708" cy="535968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3E79D2A-FBEC-A26E-2DA8-622BF98D427D}"/>
              </a:ext>
            </a:extLst>
          </p:cNvPr>
          <p:cNvSpPr txBox="1"/>
          <p:nvPr/>
        </p:nvSpPr>
        <p:spPr>
          <a:xfrm>
            <a:off x="585679" y="7270"/>
            <a:ext cx="79105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4. Какой город не входит в состав мегалополиса </a:t>
            </a:r>
            <a:r>
              <a:rPr lang="ru-RU" sz="2400" b="1" dirty="0" err="1"/>
              <a:t>Босваш</a:t>
            </a:r>
            <a:r>
              <a:rPr lang="ru-RU" sz="2400" b="1" dirty="0"/>
              <a:t>? </a:t>
            </a:r>
          </a:p>
          <a:p>
            <a:r>
              <a:rPr lang="ru-RU" sz="2400" b="1" dirty="0"/>
              <a:t>А) Нью-Йорк; Б) Вашингтон; В) Чикаго; Г) Филадельфия. </a:t>
            </a:r>
          </a:p>
        </p:txBody>
      </p:sp>
      <p:pic>
        <p:nvPicPr>
          <p:cNvPr id="38916" name="Picture 4">
            <a:extLst>
              <a:ext uri="{FF2B5EF4-FFF2-40B4-BE49-F238E27FC236}">
                <a16:creationId xmlns:a16="http://schemas.microsoft.com/office/drawing/2014/main" id="{A779985E-5B7B-512F-C9CD-B3591C6A5E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1075544"/>
            <a:ext cx="3505200" cy="262890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23677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A440164-93E4-3BDF-278A-8661FAD95CC3}"/>
              </a:ext>
            </a:extLst>
          </p:cNvPr>
          <p:cNvSpPr txBox="1"/>
          <p:nvPr/>
        </p:nvSpPr>
        <p:spPr>
          <a:xfrm>
            <a:off x="2476259" y="169117"/>
            <a:ext cx="72394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5. Определите город по климатической диаграмме: </a:t>
            </a:r>
          </a:p>
          <a:p>
            <a:r>
              <a:rPr lang="ru-RU" sz="2400" b="1" dirty="0"/>
              <a:t>А) Перт; Б) Лиссабон; В) Ванкувер; Г) Токио.</a:t>
            </a:r>
          </a:p>
        </p:txBody>
      </p:sp>
      <p:pic>
        <p:nvPicPr>
          <p:cNvPr id="39940" name="Picture 4">
            <a:extLst>
              <a:ext uri="{FF2B5EF4-FFF2-40B4-BE49-F238E27FC236}">
                <a16:creationId xmlns:a16="http://schemas.microsoft.com/office/drawing/2014/main" id="{B3A22AF6-83A3-C237-FDD7-1D8EDFAA63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4"/>
          <a:stretch/>
        </p:blipFill>
        <p:spPr bwMode="auto">
          <a:xfrm>
            <a:off x="3413507" y="1259174"/>
            <a:ext cx="5364986" cy="5014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4701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>
            <a:extLst>
              <a:ext uri="{FF2B5EF4-FFF2-40B4-BE49-F238E27FC236}">
                <a16:creationId xmlns:a16="http://schemas.microsoft.com/office/drawing/2014/main" id="{D24A3A31-7B6D-9D91-37AB-C4DDF1C515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54" b="20401"/>
          <a:stretch/>
        </p:blipFill>
        <p:spPr bwMode="auto">
          <a:xfrm>
            <a:off x="652460" y="2683240"/>
            <a:ext cx="10887075" cy="287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AAAFA89-D42B-FF82-8B5C-E98616952BF4}"/>
              </a:ext>
            </a:extLst>
          </p:cNvPr>
          <p:cNvSpPr txBox="1"/>
          <p:nvPr/>
        </p:nvSpPr>
        <p:spPr>
          <a:xfrm>
            <a:off x="0" y="125663"/>
            <a:ext cx="12192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/>
              <a:t>6. Каким государствам соответствует половозрастная пирамида, отмеченная вопросительным знаком?</a:t>
            </a:r>
          </a:p>
          <a:p>
            <a:r>
              <a:rPr lang="ru-RU" sz="2400" b="1" dirty="0"/>
              <a:t>А) Малави, Таиланд, Парагвай; </a:t>
            </a:r>
          </a:p>
          <a:p>
            <a:r>
              <a:rPr lang="ru-RU" sz="2400" b="1" dirty="0"/>
              <a:t>Б) Австралия, Чили, Эквадор; </a:t>
            </a:r>
          </a:p>
          <a:p>
            <a:r>
              <a:rPr lang="ru-RU" sz="2400" b="1" dirty="0"/>
              <a:t>В) Япония, Германия, Беларусь; </a:t>
            </a:r>
          </a:p>
          <a:p>
            <a:r>
              <a:rPr lang="ru-RU" sz="2400" b="1" dirty="0"/>
              <a:t>Г) США, Нигер; Китай.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3D937C7-82D8-64B7-94E6-97BFFD0CDD8D}"/>
              </a:ext>
            </a:extLst>
          </p:cNvPr>
          <p:cNvSpPr txBox="1"/>
          <p:nvPr/>
        </p:nvSpPr>
        <p:spPr>
          <a:xfrm>
            <a:off x="7570033" y="4354562"/>
            <a:ext cx="375424" cy="5847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ru-RU" sz="32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380305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32" name="Picture 8">
            <a:extLst>
              <a:ext uri="{FF2B5EF4-FFF2-40B4-BE49-F238E27FC236}">
                <a16:creationId xmlns:a16="http://schemas.microsoft.com/office/drawing/2014/main" id="{4A22C8C8-6727-6401-5817-44DA4EA785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85" y="1200329"/>
            <a:ext cx="10971628" cy="548581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756AD2A-53F6-4A94-F3F2-4D3BAB0D29C2}"/>
              </a:ext>
            </a:extLst>
          </p:cNvPr>
          <p:cNvSpPr txBox="1"/>
          <p:nvPr/>
        </p:nvSpPr>
        <p:spPr>
          <a:xfrm>
            <a:off x="0" y="0"/>
            <a:ext cx="1219199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7. Эта карта показывает день и ночь для определенной территории. Условный знак указывает место, где </a:t>
            </a: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</a:rPr>
              <a:t>с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олнце находится в Зените. </a:t>
            </a: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</a:rPr>
              <a:t>В каком городе, согласно карте,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 тень будет самой короткой в полдень? А) Сан-Паулу; Б) Нью-Йорк; В) Минск; Г) Лима.</a:t>
            </a:r>
            <a:endParaRPr lang="ru-RU" sz="24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92150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1115</Words>
  <Application>Microsoft Office PowerPoint</Application>
  <PresentationFormat>Широкоэкранный</PresentationFormat>
  <Paragraphs>107</Paragraphs>
  <Slides>43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7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Dmitry</dc:creator>
  <cp:lastModifiedBy>Dmitry</cp:lastModifiedBy>
  <cp:revision>39</cp:revision>
  <dcterms:created xsi:type="dcterms:W3CDTF">2022-10-21T15:32:15Z</dcterms:created>
  <dcterms:modified xsi:type="dcterms:W3CDTF">2022-11-03T07:01:58Z</dcterms:modified>
</cp:coreProperties>
</file>