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76" r:id="rId2"/>
    <p:sldId id="295" r:id="rId3"/>
    <p:sldId id="886" r:id="rId4"/>
    <p:sldId id="880" r:id="rId5"/>
    <p:sldId id="876" r:id="rId6"/>
    <p:sldId id="889" r:id="rId7"/>
    <p:sldId id="890" r:id="rId8"/>
    <p:sldId id="899" r:id="rId9"/>
    <p:sldId id="902" r:id="rId10"/>
    <p:sldId id="910" r:id="rId11"/>
    <p:sldId id="908" r:id="rId12"/>
    <p:sldId id="915" r:id="rId13"/>
    <p:sldId id="920" r:id="rId14"/>
    <p:sldId id="725" r:id="rId15"/>
    <p:sldId id="718" r:id="rId16"/>
    <p:sldId id="317" r:id="rId17"/>
    <p:sldId id="735" r:id="rId18"/>
    <p:sldId id="730" r:id="rId19"/>
    <p:sldId id="733" r:id="rId20"/>
    <p:sldId id="740" r:id="rId21"/>
    <p:sldId id="744" r:id="rId22"/>
    <p:sldId id="817" r:id="rId23"/>
    <p:sldId id="737" r:id="rId24"/>
    <p:sldId id="777" r:id="rId25"/>
    <p:sldId id="713" r:id="rId26"/>
    <p:sldId id="715" r:id="rId27"/>
    <p:sldId id="918" r:id="rId28"/>
    <p:sldId id="832" r:id="rId29"/>
    <p:sldId id="873" r:id="rId30"/>
    <p:sldId id="814" r:id="rId31"/>
    <p:sldId id="834" r:id="rId32"/>
    <p:sldId id="758" r:id="rId33"/>
    <p:sldId id="823" r:id="rId34"/>
    <p:sldId id="388" r:id="rId35"/>
    <p:sldId id="904" r:id="rId36"/>
    <p:sldId id="849" r:id="rId37"/>
    <p:sldId id="820" r:id="rId38"/>
    <p:sldId id="826" r:id="rId39"/>
    <p:sldId id="922" r:id="rId40"/>
    <p:sldId id="883" r:id="rId41"/>
    <p:sldId id="895" r:id="rId42"/>
    <p:sldId id="258" r:id="rId43"/>
    <p:sldId id="923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B4B45-07B5-468B-88FA-F5690F898C4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3B62B-4451-49DC-84AD-AE6E1249D5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532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1BA0F9-79A3-5CD3-EA8D-45D8A70E4E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257CCD-495F-3694-A933-CD97C665D1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E49162-FD98-CB36-EA9D-0DCF94D98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56DB28-1FAD-232F-AC0F-1D0A99384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BBD96E-C298-7BA9-88EA-65D527255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52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E96A78-F960-91EA-5E27-D8DC8A427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0451E27-8F2C-B6EB-66E3-184024DEA4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BE3768-56D2-6E07-1AFC-5BE183BC1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9DD90CD-BEC8-7064-0ACD-D6AFC29E5E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5CADDC-FF93-47EF-1CAA-0E84AFB6D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9041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9988406-DE7F-B3A4-3364-80B9B9DD44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5FA743E-ECA5-0E8B-9441-4E0FCEA9D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8F6DFE-C9C7-74AF-D2C1-6452A2DFC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FA2A7E-4048-3D0F-87CE-638A2234E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7DC0FA-5FBF-5781-4BD5-3CF014605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833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113BA1-641E-6B10-96CE-7C144BD3B9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751B45-3735-F7BC-570F-8872E0487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E8BD59-C62F-3348-41B3-77F86F2A1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DF388ED-2CE4-3158-C0C7-5530667B2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F752DE-7743-9A77-E861-9009494F4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643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D2D64-1639-D3B1-21CE-C164B2293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DEA30A-D047-C1E4-E067-B5E922F4F6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7F671C-8F0E-03FC-8AE4-BBA05E1A7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FA8162-A1D4-F036-0B1C-13188EF80F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54D92C-90ED-1F6A-387E-D8115262B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472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F16667-66D7-BA05-03AB-275A4ACB8B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048D7B-CBBB-0618-2EDB-C669D7E48D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BF52B43-E435-0824-7B50-A27560B85A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79B2947-4FD2-B81B-96BC-36248A0D0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578FCC-30A1-5B4E-22AA-CF98384FF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317466-B05D-12E2-0BDC-1F6E19828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07243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D45A22-1BCA-B877-B7C3-7CEEF0C908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8B8B397-4DF4-36AE-0A04-937D8BBCE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F4AF25-4D4F-0B28-212F-4731A72C0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561E7126-7A96-C440-66E5-FDF847FF9A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4F5D4D1-077D-6A12-C76B-9D56CB1DC7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F74AB41-780A-5466-1447-8F87A59F3D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923A250-BCB1-F090-BFE9-FDC14712B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23A04EA-6D36-3539-47BC-D4EEECFB2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98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041D32-9570-8011-50FD-32DD5C1CB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6F2208-E475-D399-DAFB-6D0555978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2005F48-818B-1DA1-6CD5-5AA2D0A93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B1C44A2-1B22-CD5E-A5AD-8B0B1AF48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382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80660B9-D7EE-B3F0-1ED7-4A607F918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6B9E92F-7158-13BF-C2D7-701A92850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CF79057-A7AE-49E4-3C9A-B1E543BEA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724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D2FBCB-406C-2F13-7DAA-11D0B3177E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5FBFA1-D2B7-1C07-0EB4-BB32700CEE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1A8DCBA-D412-5EE9-387A-0A12A7DB38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3926744-09D4-CC26-547D-E204A20DA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0ECBAB-DC20-0DC0-AE3A-525B3A9E04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1D4203C-DB7E-D7DB-FB03-57FF6D568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419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6772D-1D4B-A5E4-D579-74D08296CC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1EEDF5A-149E-2720-16EB-0619706890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FB3B51-0E40-1849-3EAB-2F43F8E52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CDFE4A-002E-8811-90F1-56634214F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DCCC94-DB08-9F6B-C773-187F918C0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260BA65-011E-7CAF-771E-8472A69F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193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085148-42BA-3BAC-9FBD-D3EF386C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8D1EEA-56D5-3C49-1772-752F05D5D0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E29FEB-8FFB-16B3-5EA1-B705ADB3D5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12B6F-5463-412C-B5A7-973496C956C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9AF4FA-58C3-4CC0-7A18-D784A48BCF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842F90-1AB7-30AE-D86A-5951A5145A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AA722-3EB7-4E8A-AC62-D4F70CBB5D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9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gif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2/20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3 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10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>
            <a:extLst>
              <a:ext uri="{FF2B5EF4-FFF2-40B4-BE49-F238E27FC236}">
                <a16:creationId xmlns:a16="http://schemas.microsoft.com/office/drawing/2014/main" id="{9542B4C3-64C9-9F27-EF24-10717495C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08" y="650824"/>
            <a:ext cx="4031730" cy="25198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>
            <a:extLst>
              <a:ext uri="{FF2B5EF4-FFF2-40B4-BE49-F238E27FC236}">
                <a16:creationId xmlns:a16="http://schemas.microsoft.com/office/drawing/2014/main" id="{849A229C-9288-FA13-0B62-8BA1B8A31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067" y="650823"/>
            <a:ext cx="4569225" cy="23912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8">
            <a:extLst>
              <a:ext uri="{FF2B5EF4-FFF2-40B4-BE49-F238E27FC236}">
                <a16:creationId xmlns:a16="http://schemas.microsoft.com/office/drawing/2014/main" id="{85583FC7-57EF-39B8-1EBF-CD7338E413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1"/>
          <a:stretch/>
        </p:blipFill>
        <p:spPr bwMode="auto">
          <a:xfrm>
            <a:off x="444709" y="3582648"/>
            <a:ext cx="4031729" cy="29114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>
            <a:extLst>
              <a:ext uri="{FF2B5EF4-FFF2-40B4-BE49-F238E27FC236}">
                <a16:creationId xmlns:a16="http://schemas.microsoft.com/office/drawing/2014/main" id="{1C9B4EE3-6208-E5EB-6054-7D2D90F2E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679" y="3429000"/>
            <a:ext cx="4592613" cy="30617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4" name="Picture 2">
            <a:extLst>
              <a:ext uri="{FF2B5EF4-FFF2-40B4-BE49-F238E27FC236}">
                <a16:creationId xmlns:a16="http://schemas.microsoft.com/office/drawing/2014/main" id="{C13FA8F2-C4BD-9B87-3398-283F40A69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57" y="1960165"/>
            <a:ext cx="3030116" cy="31664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AEAEE0-FA6E-D62D-C12D-1BB788A0E72D}"/>
              </a:ext>
            </a:extLst>
          </p:cNvPr>
          <p:cNvSpPr txBox="1"/>
          <p:nvPr/>
        </p:nvSpPr>
        <p:spPr>
          <a:xfrm>
            <a:off x="794478" y="75496"/>
            <a:ext cx="7761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8. Какой стране принадлежит бренд? А) 1; Б) 2; </a:t>
            </a:r>
            <a:r>
              <a:rPr lang="ru-RU" sz="2400" b="1" dirty="0">
                <a:solidFill>
                  <a:srgbClr val="FF0000"/>
                </a:solidFill>
              </a:rPr>
              <a:t>В) 3; </a:t>
            </a:r>
            <a:r>
              <a:rPr lang="ru-RU" sz="2400" b="1" dirty="0"/>
              <a:t>Г) 4.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AA0FFE-D195-FF9A-DA09-5CDA0FDCBA40}"/>
              </a:ext>
            </a:extLst>
          </p:cNvPr>
          <p:cNvSpPr txBox="1"/>
          <p:nvPr/>
        </p:nvSpPr>
        <p:spPr>
          <a:xfrm>
            <a:off x="643635" y="83316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C25BA2-CFC5-DB5D-A8A9-D10A9D8C1C39}"/>
              </a:ext>
            </a:extLst>
          </p:cNvPr>
          <p:cNvSpPr txBox="1"/>
          <p:nvPr/>
        </p:nvSpPr>
        <p:spPr>
          <a:xfrm>
            <a:off x="7362273" y="361064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767D78-C20A-5A51-F3EC-A0824B96E0D8}"/>
              </a:ext>
            </a:extLst>
          </p:cNvPr>
          <p:cNvSpPr txBox="1"/>
          <p:nvPr/>
        </p:nvSpPr>
        <p:spPr>
          <a:xfrm>
            <a:off x="7362273" y="837577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15419-2AA4-A772-35F1-1CADFCF2E6B3}"/>
              </a:ext>
            </a:extLst>
          </p:cNvPr>
          <p:cNvSpPr txBox="1"/>
          <p:nvPr/>
        </p:nvSpPr>
        <p:spPr>
          <a:xfrm>
            <a:off x="643635" y="378540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9156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>
            <a:extLst>
              <a:ext uri="{FF2B5EF4-FFF2-40B4-BE49-F238E27FC236}">
                <a16:creationId xmlns:a16="http://schemas.microsoft.com/office/drawing/2014/main" id="{828CD643-2174-2BDA-0B5D-73F52B4A7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530" y="1319134"/>
            <a:ext cx="5664940" cy="553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983A2D-2C50-0B98-8939-612F2784C05A}"/>
              </a:ext>
            </a:extLst>
          </p:cNvPr>
          <p:cNvSpPr txBox="1"/>
          <p:nvPr/>
        </p:nvSpPr>
        <p:spPr>
          <a:xfrm>
            <a:off x="2174824" y="307297"/>
            <a:ext cx="8571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9. Данный прибор служит для измерения: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давления; </a:t>
            </a:r>
            <a:r>
              <a:rPr lang="ru-RU" sz="2400" b="1" dirty="0"/>
              <a:t>Б) влажности; В) температуры; Г) скорости ветра.</a:t>
            </a:r>
          </a:p>
        </p:txBody>
      </p:sp>
    </p:spTree>
    <p:extLst>
      <p:ext uri="{BB962C8B-B14F-4D97-AF65-F5344CB8AC3E}">
        <p14:creationId xmlns:p14="http://schemas.microsoft.com/office/powerpoint/2010/main" val="780220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>
            <a:extLst>
              <a:ext uri="{FF2B5EF4-FFF2-40B4-BE49-F238E27FC236}">
                <a16:creationId xmlns:a16="http://schemas.microsoft.com/office/drawing/2014/main" id="{49E937A5-1CA9-C0A7-B603-685B480F30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1530" r="1010" b="10601"/>
          <a:stretch/>
        </p:blipFill>
        <p:spPr bwMode="auto">
          <a:xfrm>
            <a:off x="1730365" y="993467"/>
            <a:ext cx="8731270" cy="56612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17856B-9BD1-FF54-7CA6-26F10270EAD9}"/>
              </a:ext>
            </a:extLst>
          </p:cNvPr>
          <p:cNvSpPr txBox="1"/>
          <p:nvPr/>
        </p:nvSpPr>
        <p:spPr>
          <a:xfrm>
            <a:off x="1730365" y="42203"/>
            <a:ext cx="7065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10. Как называются изолинии на карте? </a:t>
            </a:r>
          </a:p>
          <a:p>
            <a:r>
              <a:rPr lang="ru-RU" sz="2400" b="1" dirty="0"/>
              <a:t>А) изотермы; Б) изотахи; В) изогалины; </a:t>
            </a:r>
            <a:r>
              <a:rPr lang="ru-RU" sz="2400" b="1" dirty="0">
                <a:solidFill>
                  <a:srgbClr val="FF0000"/>
                </a:solidFill>
              </a:rPr>
              <a:t>Г) изобары.</a:t>
            </a:r>
          </a:p>
        </p:txBody>
      </p:sp>
    </p:spTree>
    <p:extLst>
      <p:ext uri="{BB962C8B-B14F-4D97-AF65-F5344CB8AC3E}">
        <p14:creationId xmlns:p14="http://schemas.microsoft.com/office/powerpoint/2010/main" val="2401334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>
            <a:extLst>
              <a:ext uri="{FF2B5EF4-FFF2-40B4-BE49-F238E27FC236}">
                <a16:creationId xmlns:a16="http://schemas.microsoft.com/office/drawing/2014/main" id="{530588B9-A83A-A6BC-C1B9-9C1A3A606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07904"/>
            <a:ext cx="975360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62E961-EACF-4FA1-75F3-D07BDEBAE485}"/>
              </a:ext>
            </a:extLst>
          </p:cNvPr>
          <p:cNvSpPr txBox="1"/>
          <p:nvPr/>
        </p:nvSpPr>
        <p:spPr>
          <a:xfrm>
            <a:off x="2330548" y="51824"/>
            <a:ext cx="72436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11. Какую из стран не пересекает северный тропик? </a:t>
            </a:r>
          </a:p>
          <a:p>
            <a:r>
              <a:rPr lang="ru-RU" sz="2400" b="1" dirty="0"/>
              <a:t>А) Мексика; </a:t>
            </a:r>
            <a:r>
              <a:rPr lang="ru-RU" sz="2400" b="1" dirty="0">
                <a:solidFill>
                  <a:srgbClr val="FF0000"/>
                </a:solidFill>
              </a:rPr>
              <a:t>Б) Марокко; </a:t>
            </a:r>
            <a:r>
              <a:rPr lang="ru-RU" sz="2400" b="1" dirty="0"/>
              <a:t>В) Индия; Г) Мьянма. </a:t>
            </a:r>
          </a:p>
        </p:txBody>
      </p:sp>
    </p:spTree>
    <p:extLst>
      <p:ext uri="{BB962C8B-B14F-4D97-AF65-F5344CB8AC3E}">
        <p14:creationId xmlns:p14="http://schemas.microsoft.com/office/powerpoint/2010/main" val="3698326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E5F37C-3F0D-B3F3-409A-3FE8A02AE3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906" r="902" b="22172"/>
          <a:stretch/>
        </p:blipFill>
        <p:spPr>
          <a:xfrm>
            <a:off x="54964" y="2263515"/>
            <a:ext cx="12082072" cy="36276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D3C046-1BFF-7664-32C5-AF0F1C7A2801}"/>
              </a:ext>
            </a:extLst>
          </p:cNvPr>
          <p:cNvSpPr txBox="1"/>
          <p:nvPr/>
        </p:nvSpPr>
        <p:spPr>
          <a:xfrm>
            <a:off x="647075" y="478533"/>
            <a:ext cx="10897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12. Представленные на фото горные породы наиболее вероятно найти в пределах: А) </a:t>
            </a:r>
            <a:r>
              <a:rPr lang="ru-RU" sz="2400" b="1" dirty="0" err="1"/>
              <a:t>Припятского</a:t>
            </a:r>
            <a:r>
              <a:rPr lang="ru-RU" sz="2400" b="1" dirty="0"/>
              <a:t> прогиба; </a:t>
            </a:r>
            <a:r>
              <a:rPr lang="ru-RU" sz="2400" b="1" dirty="0">
                <a:solidFill>
                  <a:srgbClr val="FF0000"/>
                </a:solidFill>
              </a:rPr>
              <a:t>Б) Украинского щита;</a:t>
            </a:r>
            <a:r>
              <a:rPr lang="ru-RU" sz="2400" b="1" dirty="0"/>
              <a:t> В) Жлобинской седловины; Г) Белорусской антеклизы.</a:t>
            </a:r>
          </a:p>
        </p:txBody>
      </p:sp>
    </p:spTree>
    <p:extLst>
      <p:ext uri="{BB962C8B-B14F-4D97-AF65-F5344CB8AC3E}">
        <p14:creationId xmlns:p14="http://schemas.microsoft.com/office/powerpoint/2010/main" val="1648238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B82E15C-89BD-EC77-327D-AF79C57F4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00" y="1139252"/>
            <a:ext cx="5794799" cy="51743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E9BC61-AEC9-B0C4-A6C4-1A75D732A707}"/>
              </a:ext>
            </a:extLst>
          </p:cNvPr>
          <p:cNvSpPr txBox="1"/>
          <p:nvPr/>
        </p:nvSpPr>
        <p:spPr>
          <a:xfrm>
            <a:off x="994520" y="221226"/>
            <a:ext cx="110976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13. С каким государством Беларусь занимает 3- место по протяженности границ?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Литва; </a:t>
            </a:r>
            <a:r>
              <a:rPr lang="ru-RU" sz="2400" b="1" dirty="0"/>
              <a:t>Б) Польша; В) Латвия; Г) Венгрия.</a:t>
            </a:r>
          </a:p>
        </p:txBody>
      </p:sp>
    </p:spTree>
    <p:extLst>
      <p:ext uri="{BB962C8B-B14F-4D97-AF65-F5344CB8AC3E}">
        <p14:creationId xmlns:p14="http://schemas.microsoft.com/office/powerpoint/2010/main" val="337094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DB2DDB-2442-09F6-7817-4BB16875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85" t="30348" r="26962" b="14855"/>
          <a:stretch/>
        </p:blipFill>
        <p:spPr>
          <a:xfrm>
            <a:off x="0" y="2175811"/>
            <a:ext cx="4107305" cy="31512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60135F-431F-D8BD-FE32-6DFD34D58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692" t="22550" r="18077" b="25321"/>
          <a:stretch/>
        </p:blipFill>
        <p:spPr>
          <a:xfrm>
            <a:off x="4234721" y="2175812"/>
            <a:ext cx="4218266" cy="31512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471CAD9-335E-12A4-4603-98248EFDC2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539" t="24398" r="21308" b="18548"/>
          <a:stretch/>
        </p:blipFill>
        <p:spPr>
          <a:xfrm>
            <a:off x="8580403" y="2120476"/>
            <a:ext cx="3611597" cy="33919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A63B3B-2900-4121-26E4-369EE7163D4D}"/>
              </a:ext>
            </a:extLst>
          </p:cNvPr>
          <p:cNvSpPr txBox="1"/>
          <p:nvPr/>
        </p:nvSpPr>
        <p:spPr>
          <a:xfrm>
            <a:off x="434715" y="294510"/>
            <a:ext cx="11497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14. На формирование отложений, показанных на слайде повлияли: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трансгрессии; </a:t>
            </a:r>
            <a:r>
              <a:rPr lang="ru-RU" sz="2400" b="1" dirty="0"/>
              <a:t>Б) регрессии; В) вулканическая деятельность; Г) ледники.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E59A61-3395-9E2B-A196-73E84FE07541}"/>
              </a:ext>
            </a:extLst>
          </p:cNvPr>
          <p:cNvSpPr txBox="1"/>
          <p:nvPr/>
        </p:nvSpPr>
        <p:spPr>
          <a:xfrm>
            <a:off x="659225" y="5655379"/>
            <a:ext cx="278885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Верхнепротерозойские </a:t>
            </a:r>
          </a:p>
          <a:p>
            <a:pPr algn="ctr"/>
            <a:r>
              <a:rPr lang="ru-RU" sz="2000" b="1" dirty="0"/>
              <a:t>отложения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699219-8308-E740-6959-E864696AC7F0}"/>
              </a:ext>
            </a:extLst>
          </p:cNvPr>
          <p:cNvSpPr txBox="1"/>
          <p:nvPr/>
        </p:nvSpPr>
        <p:spPr>
          <a:xfrm>
            <a:off x="5616732" y="5670938"/>
            <a:ext cx="145424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/>
              <a:t>Девонские </a:t>
            </a:r>
          </a:p>
          <a:p>
            <a:pPr algn="ctr"/>
            <a:r>
              <a:rPr lang="ru-RU" sz="2000" b="1" dirty="0"/>
              <a:t>отложения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C4AB5D-69A0-0DE7-D917-9FD38422B35A}"/>
              </a:ext>
            </a:extLst>
          </p:cNvPr>
          <p:cNvSpPr txBox="1"/>
          <p:nvPr/>
        </p:nvSpPr>
        <p:spPr>
          <a:xfrm>
            <a:off x="9659079" y="5655379"/>
            <a:ext cx="145424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Меловые </a:t>
            </a:r>
          </a:p>
          <a:p>
            <a:pPr algn="ctr"/>
            <a:r>
              <a:rPr lang="ru-RU" sz="2000" b="1" dirty="0"/>
              <a:t>отложения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240981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9ABD35-9114-870B-19C1-B8C08B6660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34" t="34091" r="30041" b="10144"/>
          <a:stretch/>
        </p:blipFill>
        <p:spPr>
          <a:xfrm>
            <a:off x="3255364" y="1224002"/>
            <a:ext cx="5681272" cy="4944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B6C1E1-A6A2-27B5-F294-39D116C24C27}"/>
              </a:ext>
            </a:extLst>
          </p:cNvPr>
          <p:cNvSpPr txBox="1"/>
          <p:nvPr/>
        </p:nvSpPr>
        <p:spPr>
          <a:xfrm>
            <a:off x="3255364" y="154976"/>
            <a:ext cx="54455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15. Цифрой 3 обозначен бассейн реки: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Ловать; </a:t>
            </a:r>
            <a:r>
              <a:rPr lang="ru-RU" sz="2400" b="1" dirty="0"/>
              <a:t>Б) Ипуть; В) Бася; Г) Дисна. </a:t>
            </a:r>
          </a:p>
        </p:txBody>
      </p:sp>
    </p:spTree>
    <p:extLst>
      <p:ext uri="{BB962C8B-B14F-4D97-AF65-F5344CB8AC3E}">
        <p14:creationId xmlns:p14="http://schemas.microsoft.com/office/powerpoint/2010/main" val="3979746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6637C5-929A-6A23-EE66-6AA008A53D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3" t="13752" r="3114" b="20861"/>
          <a:stretch/>
        </p:blipFill>
        <p:spPr>
          <a:xfrm>
            <a:off x="249836" y="1933730"/>
            <a:ext cx="11692328" cy="44820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EF12ED-FFA4-ABE2-90D2-A6C40D4ABA99}"/>
              </a:ext>
            </a:extLst>
          </p:cNvPr>
          <p:cNvSpPr txBox="1"/>
          <p:nvPr/>
        </p:nvSpPr>
        <p:spPr>
          <a:xfrm>
            <a:off x="766997" y="434715"/>
            <a:ext cx="10658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16. Возвышенность какого возраста обозначена на карте цифрой 13?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Поозерского</a:t>
            </a:r>
            <a:r>
              <a:rPr lang="ru-RU" sz="2400" b="1" dirty="0"/>
              <a:t>; Б) </a:t>
            </a:r>
            <a:r>
              <a:rPr lang="ru-RU" sz="2400" b="1" dirty="0" err="1"/>
              <a:t>Сожского</a:t>
            </a:r>
            <a:r>
              <a:rPr lang="ru-RU" sz="2400" b="1" dirty="0"/>
              <a:t>; </a:t>
            </a:r>
            <a:r>
              <a:rPr lang="ru-RU" sz="2400" b="1" dirty="0">
                <a:solidFill>
                  <a:srgbClr val="FF0000"/>
                </a:solidFill>
              </a:rPr>
              <a:t>В) Днепровского;</a:t>
            </a:r>
            <a:r>
              <a:rPr lang="ru-RU" sz="2400" b="1" dirty="0"/>
              <a:t> Г) Березинского.</a:t>
            </a:r>
          </a:p>
        </p:txBody>
      </p:sp>
    </p:spTree>
    <p:extLst>
      <p:ext uri="{BB962C8B-B14F-4D97-AF65-F5344CB8AC3E}">
        <p14:creationId xmlns:p14="http://schemas.microsoft.com/office/powerpoint/2010/main" val="1063333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187C28-8D77-5C47-742F-C74E7DC12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97" t="27749" r="21803" b="21297"/>
          <a:stretch/>
        </p:blipFill>
        <p:spPr>
          <a:xfrm>
            <a:off x="1062873" y="1978700"/>
            <a:ext cx="10066253" cy="42721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FD0919-F447-6FDE-BCA5-B1867208ADB4}"/>
              </a:ext>
            </a:extLst>
          </p:cNvPr>
          <p:cNvSpPr txBox="1"/>
          <p:nvPr/>
        </p:nvSpPr>
        <p:spPr>
          <a:xfrm>
            <a:off x="3013024" y="5531370"/>
            <a:ext cx="1139251" cy="246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3C7D6F-F47C-6D52-69E2-6B6DEE79684E}"/>
              </a:ext>
            </a:extLst>
          </p:cNvPr>
          <p:cNvSpPr txBox="1"/>
          <p:nvPr/>
        </p:nvSpPr>
        <p:spPr>
          <a:xfrm>
            <a:off x="8189627" y="5531369"/>
            <a:ext cx="1249181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EE05EA-0AAE-4FA9-6501-6CF51A85D373}"/>
              </a:ext>
            </a:extLst>
          </p:cNvPr>
          <p:cNvSpPr txBox="1"/>
          <p:nvPr/>
        </p:nvSpPr>
        <p:spPr>
          <a:xfrm>
            <a:off x="0" y="65956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17. Климатические диаграммы, представленные на слайде соответствуют:</a:t>
            </a:r>
          </a:p>
          <a:p>
            <a:r>
              <a:rPr lang="ru-RU" sz="2400" b="1" dirty="0"/>
              <a:t>А) Минску и Могилеву; Б) Витебску и Гомелю; </a:t>
            </a:r>
            <a:r>
              <a:rPr lang="ru-RU" sz="2400" b="1" dirty="0">
                <a:solidFill>
                  <a:srgbClr val="FF0000"/>
                </a:solidFill>
              </a:rPr>
              <a:t>В) Бресту и Витебску; </a:t>
            </a:r>
            <a:r>
              <a:rPr lang="ru-RU" sz="2400" b="1" dirty="0"/>
              <a:t>Г) Гродно и Могилеву.</a:t>
            </a:r>
          </a:p>
        </p:txBody>
      </p:sp>
    </p:spTree>
    <p:extLst>
      <p:ext uri="{BB962C8B-B14F-4D97-AF65-F5344CB8AC3E}">
        <p14:creationId xmlns:p14="http://schemas.microsoft.com/office/powerpoint/2010/main" val="328001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9288" y="520505"/>
            <a:ext cx="11012487" cy="6337494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вопросов. Из них 30 закрытых, стоимостью 1 балл и 10 открытых, стоимостью 2 балла. 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82CD84F9-6907-2E8C-51C0-2F66088474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3"/>
          <a:stretch/>
        </p:blipFill>
        <p:spPr bwMode="auto">
          <a:xfrm>
            <a:off x="628470" y="1308296"/>
            <a:ext cx="10935060" cy="52120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C3400B-9809-CC54-6F5A-0537B14B6ED0}"/>
              </a:ext>
            </a:extLst>
          </p:cNvPr>
          <p:cNvSpPr txBox="1"/>
          <p:nvPr/>
        </p:nvSpPr>
        <p:spPr>
          <a:xfrm>
            <a:off x="0" y="112541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На территории какого административного района Беларуси расположена данная достопримечательность: А) Быховский; </a:t>
            </a:r>
            <a:r>
              <a:rPr lang="ru-RU" sz="2400" b="1" dirty="0">
                <a:solidFill>
                  <a:srgbClr val="FF0000"/>
                </a:solidFill>
              </a:rPr>
              <a:t>Б) Ивацевичский; </a:t>
            </a:r>
            <a:r>
              <a:rPr lang="ru-RU" sz="2400" b="1" dirty="0"/>
              <a:t>В) Поставский; Г) Гродненский. </a:t>
            </a:r>
          </a:p>
        </p:txBody>
      </p:sp>
    </p:spTree>
    <p:extLst>
      <p:ext uri="{BB962C8B-B14F-4D97-AF65-F5344CB8AC3E}">
        <p14:creationId xmlns:p14="http://schemas.microsoft.com/office/powerpoint/2010/main" val="4033085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A2474CA7-16AF-2D46-0C88-5470A55AFA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07"/>
          <a:stretch/>
        </p:blipFill>
        <p:spPr bwMode="auto">
          <a:xfrm>
            <a:off x="0" y="991389"/>
            <a:ext cx="10463134" cy="58666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physical">
            <a:extLst>
              <a:ext uri="{FF2B5EF4-FFF2-40B4-BE49-F238E27FC236}">
                <a16:creationId xmlns:a16="http://schemas.microsoft.com/office/drawing/2014/main" id="{F57C3F98-E214-9295-2F37-70E54D77E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500" y="0"/>
            <a:ext cx="4200500" cy="37489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63C087-F55E-D68A-40EA-37AFE5B1D79F}"/>
              </a:ext>
            </a:extLst>
          </p:cNvPr>
          <p:cNvSpPr txBox="1"/>
          <p:nvPr/>
        </p:nvSpPr>
        <p:spPr>
          <a:xfrm>
            <a:off x="9916234" y="504881"/>
            <a:ext cx="29206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6158E2-0061-FD4C-3766-E01FD320608A}"/>
              </a:ext>
            </a:extLst>
          </p:cNvPr>
          <p:cNvSpPr txBox="1"/>
          <p:nvPr/>
        </p:nvSpPr>
        <p:spPr>
          <a:xfrm>
            <a:off x="0" y="43216"/>
            <a:ext cx="7600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19. Какой заказник показан на слайде: А) </a:t>
            </a:r>
            <a:r>
              <a:rPr lang="ru-RU" sz="2400" b="1" dirty="0" err="1"/>
              <a:t>Ольманские</a:t>
            </a:r>
            <a:r>
              <a:rPr lang="ru-RU" sz="2400" b="1" dirty="0"/>
              <a:t> болота; Б) Острова Дулебы; </a:t>
            </a:r>
            <a:r>
              <a:rPr lang="ru-RU" sz="2400" b="1" dirty="0">
                <a:solidFill>
                  <a:srgbClr val="FF0000"/>
                </a:solidFill>
              </a:rPr>
              <a:t>В) Ельня; </a:t>
            </a:r>
            <a:r>
              <a:rPr lang="ru-RU" sz="2400" b="1" dirty="0"/>
              <a:t>Г) </a:t>
            </a:r>
            <a:r>
              <a:rPr lang="ru-RU" sz="2400" b="1" dirty="0" err="1"/>
              <a:t>Козьянский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0498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0E5C12BB-AF04-3594-5285-59F02EC50F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3"/>
          <a:stretch/>
        </p:blipFill>
        <p:spPr bwMode="auto">
          <a:xfrm>
            <a:off x="4667625" y="0"/>
            <a:ext cx="75243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0D2D15-80D9-5531-E4A8-80624638927B}"/>
              </a:ext>
            </a:extLst>
          </p:cNvPr>
          <p:cNvSpPr txBox="1"/>
          <p:nvPr/>
        </p:nvSpPr>
        <p:spPr>
          <a:xfrm>
            <a:off x="4257207" y="352826"/>
            <a:ext cx="2008682" cy="19856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80CE23-B119-FCD5-9841-0320FA01F3E6}"/>
              </a:ext>
            </a:extLst>
          </p:cNvPr>
          <p:cNvSpPr txBox="1"/>
          <p:nvPr/>
        </p:nvSpPr>
        <p:spPr>
          <a:xfrm>
            <a:off x="4482058" y="3912433"/>
            <a:ext cx="584617" cy="6841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3F617C-3526-4CA8-251C-422038551068}"/>
              </a:ext>
            </a:extLst>
          </p:cNvPr>
          <p:cNvSpPr txBox="1"/>
          <p:nvPr/>
        </p:nvSpPr>
        <p:spPr>
          <a:xfrm>
            <a:off x="351692" y="704538"/>
            <a:ext cx="5744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20. На слайде показаны месторождения:</a:t>
            </a:r>
          </a:p>
          <a:p>
            <a:r>
              <a:rPr lang="ru-RU" sz="2400" b="1" dirty="0"/>
              <a:t>А) нефти; </a:t>
            </a:r>
            <a:r>
              <a:rPr lang="ru-RU" sz="2400" b="1" dirty="0">
                <a:solidFill>
                  <a:srgbClr val="FF0000"/>
                </a:solidFill>
              </a:rPr>
              <a:t>Б) солей; </a:t>
            </a:r>
            <a:r>
              <a:rPr lang="ru-RU" sz="2400" b="1" dirty="0"/>
              <a:t>В) мела; Г) глины.</a:t>
            </a:r>
          </a:p>
        </p:txBody>
      </p:sp>
    </p:spTree>
    <p:extLst>
      <p:ext uri="{BB962C8B-B14F-4D97-AF65-F5344CB8AC3E}">
        <p14:creationId xmlns:p14="http://schemas.microsoft.com/office/powerpoint/2010/main" val="4283343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D4964B-88E1-72A4-7443-75B7909785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97" t="24687" r="6803" b="17798"/>
          <a:stretch/>
        </p:blipFill>
        <p:spPr>
          <a:xfrm>
            <a:off x="577492" y="1693888"/>
            <a:ext cx="11052766" cy="43321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90B12F-AA05-6433-F65E-88AD2D2F2068}"/>
              </a:ext>
            </a:extLst>
          </p:cNvPr>
          <p:cNvSpPr txBox="1"/>
          <p:nvPr/>
        </p:nvSpPr>
        <p:spPr>
          <a:xfrm>
            <a:off x="1738859" y="3059668"/>
            <a:ext cx="25932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9E9388-5718-4236-3DC8-34882CA4B8D1}"/>
              </a:ext>
            </a:extLst>
          </p:cNvPr>
          <p:cNvSpPr txBox="1"/>
          <p:nvPr/>
        </p:nvSpPr>
        <p:spPr>
          <a:xfrm>
            <a:off x="608632" y="462623"/>
            <a:ext cx="10974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21. Какое озеро обозначено цифрой 4: </a:t>
            </a:r>
            <a:r>
              <a:rPr lang="ru-RU" sz="2400" b="1" dirty="0">
                <a:solidFill>
                  <a:srgbClr val="FF0000"/>
                </a:solidFill>
              </a:rPr>
              <a:t>А) </a:t>
            </a:r>
            <a:r>
              <a:rPr lang="ru-RU" sz="2400" b="1" dirty="0" err="1">
                <a:solidFill>
                  <a:srgbClr val="FF0000"/>
                </a:solidFill>
              </a:rPr>
              <a:t>Болдук</a:t>
            </a:r>
            <a:r>
              <a:rPr lang="ru-RU" sz="2400" b="1" dirty="0">
                <a:solidFill>
                  <a:srgbClr val="FF0000"/>
                </a:solidFill>
              </a:rPr>
              <a:t>; </a:t>
            </a:r>
            <a:r>
              <a:rPr lang="ru-RU" sz="2400" b="1" dirty="0"/>
              <a:t>Б) Чинук; В) Черное; Г) Борей. </a:t>
            </a:r>
          </a:p>
        </p:txBody>
      </p:sp>
    </p:spTree>
    <p:extLst>
      <p:ext uri="{BB962C8B-B14F-4D97-AF65-F5344CB8AC3E}">
        <p14:creationId xmlns:p14="http://schemas.microsoft.com/office/powerpoint/2010/main" val="686960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96309C-5B8E-9807-6ECF-CFB94B32C7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72"/>
          <a:stretch/>
        </p:blipFill>
        <p:spPr>
          <a:xfrm>
            <a:off x="4895557" y="39453"/>
            <a:ext cx="7296443" cy="68185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3DD307-35AE-3995-A197-E495A0C86AA9}"/>
              </a:ext>
            </a:extLst>
          </p:cNvPr>
          <p:cNvSpPr txBox="1"/>
          <p:nvPr/>
        </p:nvSpPr>
        <p:spPr>
          <a:xfrm>
            <a:off x="492369" y="365761"/>
            <a:ext cx="48533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22. В каком регионе Африки отмечены самые высокие темпы роста численности населения с 1950 по 2020 годы?</a:t>
            </a:r>
          </a:p>
          <a:p>
            <a:r>
              <a:rPr lang="ru-RU" sz="2400" b="1" dirty="0"/>
              <a:t>А) в Северной Африке;</a:t>
            </a:r>
          </a:p>
          <a:p>
            <a:r>
              <a:rPr lang="ru-RU" sz="2400" b="1" dirty="0"/>
              <a:t>Б) в Южной Африке;</a:t>
            </a:r>
          </a:p>
          <a:p>
            <a:r>
              <a:rPr lang="ru-RU" sz="2400" b="1" dirty="0"/>
              <a:t>В) в Западной Африке;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Г) в Центральной Африке;</a:t>
            </a:r>
          </a:p>
          <a:p>
            <a:r>
              <a:rPr lang="ru-RU" sz="2400" b="1" dirty="0"/>
              <a:t>Д) в Восточной Африке;</a:t>
            </a:r>
          </a:p>
        </p:txBody>
      </p:sp>
    </p:spTree>
    <p:extLst>
      <p:ext uri="{BB962C8B-B14F-4D97-AF65-F5344CB8AC3E}">
        <p14:creationId xmlns:p14="http://schemas.microsoft.com/office/powerpoint/2010/main" val="2561139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2474253-EA4F-D71C-9ACF-F33AE7ADFB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0"/>
          <a:stretch/>
        </p:blipFill>
        <p:spPr bwMode="auto">
          <a:xfrm>
            <a:off x="1995722" y="1124102"/>
            <a:ext cx="8200556" cy="50641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76BC2E-2012-7C70-F92A-EC57F3D99FB2}"/>
              </a:ext>
            </a:extLst>
          </p:cNvPr>
          <p:cNvSpPr txBox="1"/>
          <p:nvPr/>
        </p:nvSpPr>
        <p:spPr>
          <a:xfrm>
            <a:off x="139333" y="169197"/>
            <a:ext cx="11913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23. Сколько государств входит в международную организацию, лидеры стран которой показаны на слайде: А) 5; </a:t>
            </a:r>
            <a:r>
              <a:rPr lang="ru-RU" sz="2400" b="1" dirty="0">
                <a:solidFill>
                  <a:srgbClr val="FF0000"/>
                </a:solidFill>
              </a:rPr>
              <a:t>Б) 6; </a:t>
            </a:r>
            <a:r>
              <a:rPr lang="ru-RU" sz="2400" b="1" dirty="0"/>
              <a:t>В) 7; Г) 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741D8E-5D38-1B87-6963-F4EE2B8AFE1A}"/>
              </a:ext>
            </a:extLst>
          </p:cNvPr>
          <p:cNvSpPr txBox="1"/>
          <p:nvPr/>
        </p:nvSpPr>
        <p:spPr>
          <a:xfrm>
            <a:off x="4016264" y="6312147"/>
            <a:ext cx="4159472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/>
              <a:t>Саммит в Москве, 16 мая 2022 года</a:t>
            </a:r>
          </a:p>
        </p:txBody>
      </p:sp>
    </p:spTree>
    <p:extLst>
      <p:ext uri="{BB962C8B-B14F-4D97-AF65-F5344CB8AC3E}">
        <p14:creationId xmlns:p14="http://schemas.microsoft.com/office/powerpoint/2010/main" val="10573121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951FEBAB-BE1D-4185-824C-AD1EFA9BCD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3"/>
          <a:stretch/>
        </p:blipFill>
        <p:spPr bwMode="auto">
          <a:xfrm>
            <a:off x="1219200" y="932443"/>
            <a:ext cx="9753600" cy="57817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4C0FDF-DEB2-9249-1C11-7BD611EAEBC7}"/>
              </a:ext>
            </a:extLst>
          </p:cNvPr>
          <p:cNvSpPr txBox="1"/>
          <p:nvPr/>
        </p:nvSpPr>
        <p:spPr>
          <a:xfrm>
            <a:off x="554637" y="0"/>
            <a:ext cx="11121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24. На территории какой страны расположен объект Всемирного наследия, изображенный на рисунке? А) Болгария; </a:t>
            </a:r>
            <a:r>
              <a:rPr lang="ru-RU" sz="2400" b="1" dirty="0">
                <a:solidFill>
                  <a:srgbClr val="FF0000"/>
                </a:solidFill>
              </a:rPr>
              <a:t>Б) Греция; </a:t>
            </a:r>
            <a:r>
              <a:rPr lang="ru-RU" sz="2400" b="1" dirty="0"/>
              <a:t>В) Китай; Г) Румыния.</a:t>
            </a:r>
          </a:p>
        </p:txBody>
      </p:sp>
    </p:spTree>
    <p:extLst>
      <p:ext uri="{BB962C8B-B14F-4D97-AF65-F5344CB8AC3E}">
        <p14:creationId xmlns:p14="http://schemas.microsoft.com/office/powerpoint/2010/main" val="3031585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96B727-0020-D153-E2D5-C76253348D69}"/>
              </a:ext>
            </a:extLst>
          </p:cNvPr>
          <p:cNvSpPr txBox="1"/>
          <p:nvPr/>
        </p:nvSpPr>
        <p:spPr>
          <a:xfrm>
            <a:off x="1411574" y="-4205"/>
            <a:ext cx="5729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25. Выберите лишнее: А) 1; </a:t>
            </a:r>
            <a:r>
              <a:rPr lang="ru-RU" sz="2400" b="1" dirty="0">
                <a:solidFill>
                  <a:srgbClr val="FF0000"/>
                </a:solidFill>
              </a:rPr>
              <a:t>Б) 2; </a:t>
            </a:r>
            <a:r>
              <a:rPr lang="ru-RU" sz="2400" b="1" dirty="0"/>
              <a:t>В) 3; Г) 4.</a:t>
            </a:r>
          </a:p>
        </p:txBody>
      </p:sp>
      <p:pic>
        <p:nvPicPr>
          <p:cNvPr id="67586" name="Picture 2">
            <a:extLst>
              <a:ext uri="{FF2B5EF4-FFF2-40B4-BE49-F238E27FC236}">
                <a16:creationId xmlns:a16="http://schemas.microsoft.com/office/drawing/2014/main" id="{FF6E891C-1D9A-BACA-0E63-FAC9C079F0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0"/>
          <a:stretch/>
        </p:blipFill>
        <p:spPr bwMode="auto">
          <a:xfrm>
            <a:off x="1181622" y="554636"/>
            <a:ext cx="4914378" cy="2834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>
            <a:extLst>
              <a:ext uri="{FF2B5EF4-FFF2-40B4-BE49-F238E27FC236}">
                <a16:creationId xmlns:a16="http://schemas.microsoft.com/office/drawing/2014/main" id="{7E6C715B-9C83-F69C-0B1E-EF19709941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9" b="8212"/>
          <a:stretch/>
        </p:blipFill>
        <p:spPr bwMode="auto">
          <a:xfrm>
            <a:off x="1181622" y="3608154"/>
            <a:ext cx="4914378" cy="28688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8" name="Picture 14">
            <a:extLst>
              <a:ext uri="{FF2B5EF4-FFF2-40B4-BE49-F238E27FC236}">
                <a16:creationId xmlns:a16="http://schemas.microsoft.com/office/drawing/2014/main" id="{855DF7F5-587E-8AD0-B9A9-35FA3AC923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21"/>
          <a:stretch/>
        </p:blipFill>
        <p:spPr bwMode="auto">
          <a:xfrm>
            <a:off x="6612000" y="3608154"/>
            <a:ext cx="4398378" cy="28688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2" name="Picture 18">
            <a:extLst>
              <a:ext uri="{FF2B5EF4-FFF2-40B4-BE49-F238E27FC236}">
                <a16:creationId xmlns:a16="http://schemas.microsoft.com/office/drawing/2014/main" id="{E61E1294-6817-A096-0679-59E0472089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"/>
          <a:stretch/>
        </p:blipFill>
        <p:spPr bwMode="auto">
          <a:xfrm>
            <a:off x="6612000" y="554636"/>
            <a:ext cx="4398378" cy="2834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A928E9-A90C-B0B2-B603-5F9524F8E02E}"/>
              </a:ext>
            </a:extLst>
          </p:cNvPr>
          <p:cNvSpPr txBox="1"/>
          <p:nvPr/>
        </p:nvSpPr>
        <p:spPr>
          <a:xfrm>
            <a:off x="1411574" y="79198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A6D08-79CB-F9DA-A9F1-D2DA100DBFC3}"/>
              </a:ext>
            </a:extLst>
          </p:cNvPr>
          <p:cNvSpPr txBox="1"/>
          <p:nvPr/>
        </p:nvSpPr>
        <p:spPr>
          <a:xfrm>
            <a:off x="1411574" y="3802506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B1E8D2-AD37-01DA-7BA2-B1147A1312BD}"/>
              </a:ext>
            </a:extLst>
          </p:cNvPr>
          <p:cNvSpPr txBox="1"/>
          <p:nvPr/>
        </p:nvSpPr>
        <p:spPr>
          <a:xfrm>
            <a:off x="6828020" y="3802506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9E80FD-3488-5715-86E0-85CF520CE3EC}"/>
              </a:ext>
            </a:extLst>
          </p:cNvPr>
          <p:cNvSpPr txBox="1"/>
          <p:nvPr/>
        </p:nvSpPr>
        <p:spPr>
          <a:xfrm>
            <a:off x="6828020" y="79198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38372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46857B21-CADB-C92C-756A-F68FFB7A8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154" y="1204833"/>
            <a:ext cx="9863528" cy="554823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C9B9A0-DDA2-CA05-E525-E1EEDED2EAAB}"/>
              </a:ext>
            </a:extLst>
          </p:cNvPr>
          <p:cNvSpPr txBox="1"/>
          <p:nvPr/>
        </p:nvSpPr>
        <p:spPr>
          <a:xfrm>
            <a:off x="347272" y="104932"/>
            <a:ext cx="11497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26. Какое место по мощности займет Белорусская АЭС среди электростанций Беларуси, после введения обоих реакторов? А) 1; </a:t>
            </a:r>
            <a:r>
              <a:rPr lang="ru-RU" sz="2400" b="1" dirty="0">
                <a:solidFill>
                  <a:srgbClr val="FF0000"/>
                </a:solidFill>
              </a:rPr>
              <a:t>Б) 2; </a:t>
            </a:r>
            <a:r>
              <a:rPr lang="ru-RU" sz="2400" b="1" dirty="0"/>
              <a:t>В) 3; Г) 4.</a:t>
            </a:r>
          </a:p>
        </p:txBody>
      </p:sp>
    </p:spTree>
    <p:extLst>
      <p:ext uri="{BB962C8B-B14F-4D97-AF65-F5344CB8AC3E}">
        <p14:creationId xmlns:p14="http://schemas.microsoft.com/office/powerpoint/2010/main" val="29057760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5849F4-6ACC-26F9-7760-B82A25C047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52" b="4918"/>
          <a:stretch/>
        </p:blipFill>
        <p:spPr>
          <a:xfrm>
            <a:off x="4790007" y="981823"/>
            <a:ext cx="7113647" cy="5591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5BF7A8-DDE4-893D-34FF-05977866A8ED}"/>
              </a:ext>
            </a:extLst>
          </p:cNvPr>
          <p:cNvSpPr txBox="1"/>
          <p:nvPr/>
        </p:nvSpPr>
        <p:spPr>
          <a:xfrm>
            <a:off x="4790007" y="1851561"/>
            <a:ext cx="1934350" cy="4836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6AF4D1-8693-1DFD-E10F-1C7142686DDB}"/>
              </a:ext>
            </a:extLst>
          </p:cNvPr>
          <p:cNvSpPr txBox="1"/>
          <p:nvPr/>
        </p:nvSpPr>
        <p:spPr>
          <a:xfrm>
            <a:off x="0" y="14113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27. Что показывает данная карта? А) коэффициент смертности, ‰; </a:t>
            </a:r>
            <a:r>
              <a:rPr lang="ru-RU" sz="2400" b="1" dirty="0">
                <a:solidFill>
                  <a:srgbClr val="FF0000"/>
                </a:solidFill>
              </a:rPr>
              <a:t>Б) средняя ожидаемая продолжительность обучения, лет; </a:t>
            </a:r>
            <a:r>
              <a:rPr lang="ru-RU" sz="2400" b="1" dirty="0"/>
              <a:t>В) употребление алкоголя на душу населения, л/год; </a:t>
            </a:r>
          </a:p>
          <a:p>
            <a:pPr algn="just"/>
            <a:r>
              <a:rPr lang="ru-RU" sz="2400" b="1" dirty="0"/>
              <a:t>Г) средний размер обуви, дюйм.</a:t>
            </a:r>
          </a:p>
        </p:txBody>
      </p:sp>
    </p:spTree>
    <p:extLst>
      <p:ext uri="{BB962C8B-B14F-4D97-AF65-F5344CB8AC3E}">
        <p14:creationId xmlns:p14="http://schemas.microsoft.com/office/powerpoint/2010/main" val="2150477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extLst>
              <a:ext uri="{FF2B5EF4-FFF2-40B4-BE49-F238E27FC236}">
                <a16:creationId xmlns:a16="http://schemas.microsoft.com/office/drawing/2014/main" id="{6E3D4BDE-27B5-6DDA-8349-DFDE94F22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446" y="633334"/>
            <a:ext cx="7455108" cy="559133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416736-2484-DA01-CC2C-32BAD11ACABD}"/>
              </a:ext>
            </a:extLst>
          </p:cNvPr>
          <p:cNvSpPr txBox="1"/>
          <p:nvPr/>
        </p:nvSpPr>
        <p:spPr>
          <a:xfrm>
            <a:off x="0" y="104932"/>
            <a:ext cx="12052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Данная фотография была сделана в: А) Германии; Б) Парагвае; В) Мексике; </a:t>
            </a:r>
            <a:r>
              <a:rPr lang="ru-RU" sz="2400" b="1" dirty="0">
                <a:solidFill>
                  <a:srgbClr val="FF0000"/>
                </a:solidFill>
              </a:rPr>
              <a:t>Г) Бельгии.</a:t>
            </a:r>
          </a:p>
        </p:txBody>
      </p:sp>
    </p:spTree>
    <p:extLst>
      <p:ext uri="{BB962C8B-B14F-4D97-AF65-F5344CB8AC3E}">
        <p14:creationId xmlns:p14="http://schemas.microsoft.com/office/powerpoint/2010/main" val="12282294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g">
            <a:extLst>
              <a:ext uri="{FF2B5EF4-FFF2-40B4-BE49-F238E27FC236}">
                <a16:creationId xmlns:a16="http://schemas.microsoft.com/office/drawing/2014/main" id="{0EA90177-0D45-35DF-77F9-383F348A9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780" y="415899"/>
            <a:ext cx="5505450" cy="629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024F2C-46E3-AB01-3A3B-97D6EF79F5DC}"/>
              </a:ext>
            </a:extLst>
          </p:cNvPr>
          <p:cNvSpPr txBox="1"/>
          <p:nvPr/>
        </p:nvSpPr>
        <p:spPr>
          <a:xfrm>
            <a:off x="389744" y="569626"/>
            <a:ext cx="47219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28. Какая проблема изображена на слайде?</a:t>
            </a:r>
          </a:p>
          <a:p>
            <a:r>
              <a:rPr lang="ru-RU" sz="2400" b="1" dirty="0"/>
              <a:t>А) потепление климата;</a:t>
            </a:r>
          </a:p>
          <a:p>
            <a:r>
              <a:rPr lang="ru-RU" sz="2400" b="1" dirty="0"/>
              <a:t>Б) загрязнение мирового океана;</a:t>
            </a:r>
          </a:p>
          <a:p>
            <a:r>
              <a:rPr lang="ru-RU" sz="2400" b="1" dirty="0"/>
              <a:t>В) озоновая дыра;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Г) кислотные дожди.</a:t>
            </a:r>
          </a:p>
        </p:txBody>
      </p:sp>
    </p:spTree>
    <p:extLst>
      <p:ext uri="{BB962C8B-B14F-4D97-AF65-F5344CB8AC3E}">
        <p14:creationId xmlns:p14="http://schemas.microsoft.com/office/powerpoint/2010/main" val="1107748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A6BE3A-3B0E-2C3B-7469-0D791DF2AA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894" t="28429" r="38155" b="19767"/>
          <a:stretch/>
        </p:blipFill>
        <p:spPr>
          <a:xfrm>
            <a:off x="379751" y="2143749"/>
            <a:ext cx="4256504" cy="37623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75DA8215-2FEE-6C4A-A182-99BC9B908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49" y="2143749"/>
            <a:ext cx="6858000" cy="37623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8E7114-7B95-F448-B6D5-42C37EBA14DC}"/>
              </a:ext>
            </a:extLst>
          </p:cNvPr>
          <p:cNvSpPr txBox="1"/>
          <p:nvPr/>
        </p:nvSpPr>
        <p:spPr>
          <a:xfrm>
            <a:off x="1014333" y="951876"/>
            <a:ext cx="1079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29. Зерноуборочные комбайны производят в городе: А) 4; Б) 13; </a:t>
            </a:r>
            <a:r>
              <a:rPr lang="ru-RU" sz="2400" b="1" dirty="0">
                <a:solidFill>
                  <a:srgbClr val="FF0000"/>
                </a:solidFill>
              </a:rPr>
              <a:t>В) 8; </a:t>
            </a:r>
            <a:r>
              <a:rPr lang="ru-RU" sz="2400" b="1" dirty="0"/>
              <a:t>Г) 10.</a:t>
            </a:r>
          </a:p>
        </p:txBody>
      </p:sp>
    </p:spTree>
    <p:extLst>
      <p:ext uri="{BB962C8B-B14F-4D97-AF65-F5344CB8AC3E}">
        <p14:creationId xmlns:p14="http://schemas.microsoft.com/office/powerpoint/2010/main" val="32808024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318B8B-9958-9B16-2CE1-3E6ECFDB82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0" r="54139"/>
          <a:stretch/>
        </p:blipFill>
        <p:spPr>
          <a:xfrm>
            <a:off x="6525719" y="0"/>
            <a:ext cx="5336498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41414B-6718-71D3-3387-5C596F192B67}"/>
              </a:ext>
            </a:extLst>
          </p:cNvPr>
          <p:cNvSpPr txBox="1"/>
          <p:nvPr/>
        </p:nvSpPr>
        <p:spPr>
          <a:xfrm>
            <a:off x="464695" y="374754"/>
            <a:ext cx="5201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30. На слайде показаны страны-лидеры за 2020 год по сбору: </a:t>
            </a:r>
          </a:p>
          <a:p>
            <a:pPr algn="just"/>
            <a:r>
              <a:rPr lang="ru-RU" sz="2400" b="1" dirty="0"/>
              <a:t>А) риса;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Б) яблок; </a:t>
            </a:r>
          </a:p>
          <a:p>
            <a:pPr algn="just"/>
            <a:r>
              <a:rPr lang="ru-RU" sz="2400" b="1" dirty="0"/>
              <a:t>В) мандаринов;</a:t>
            </a:r>
          </a:p>
          <a:p>
            <a:pPr algn="just"/>
            <a:r>
              <a:rPr lang="ru-RU" sz="2400" b="1" dirty="0"/>
              <a:t>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891099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05BD7B-8646-A90A-96C5-96BB9B0D36E6}"/>
              </a:ext>
            </a:extLst>
          </p:cNvPr>
          <p:cNvSpPr txBox="1"/>
          <p:nvPr/>
        </p:nvSpPr>
        <p:spPr>
          <a:xfrm>
            <a:off x="107768" y="29980"/>
            <a:ext cx="6757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31. В каком городе сделана данная фотография?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1A2B16-5814-0586-0918-9178AFF84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13" y="29980"/>
            <a:ext cx="4802187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300FA7-7929-86FF-B88E-1194CA60D872}"/>
              </a:ext>
            </a:extLst>
          </p:cNvPr>
          <p:cNvSpPr txBox="1"/>
          <p:nvPr/>
        </p:nvSpPr>
        <p:spPr>
          <a:xfrm>
            <a:off x="3024004" y="2335237"/>
            <a:ext cx="9252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Брест</a:t>
            </a:r>
          </a:p>
        </p:txBody>
      </p:sp>
    </p:spTree>
    <p:extLst>
      <p:ext uri="{BB962C8B-B14F-4D97-AF65-F5344CB8AC3E}">
        <p14:creationId xmlns:p14="http://schemas.microsoft.com/office/powerpoint/2010/main" val="33072691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ичев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36554" y="3714752"/>
            <a:ext cx="3738589" cy="28039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 descr="кричев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391" y="657234"/>
            <a:ext cx="1184991" cy="1428760"/>
          </a:xfrm>
          <a:prstGeom prst="rect">
            <a:avLst/>
          </a:prstGeom>
        </p:spPr>
      </p:pic>
      <p:pic>
        <p:nvPicPr>
          <p:cNvPr id="16386" name="Picture 2" descr="Princepotemkin.jpg"/>
          <p:cNvPicPr>
            <a:picLocks noChangeAspect="1" noChangeArrowheads="1"/>
          </p:cNvPicPr>
          <p:nvPr/>
        </p:nvPicPr>
        <p:blipFill>
          <a:blip r:embed="rId4" cstate="print"/>
          <a:srcRect r="7778"/>
          <a:stretch>
            <a:fillRect/>
          </a:stretch>
        </p:blipFill>
        <p:spPr bwMode="auto">
          <a:xfrm>
            <a:off x="5417339" y="642918"/>
            <a:ext cx="1694101" cy="2571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88" name="Picture 4" descr="http://album.foto.ru/photos/pr0/471530/4079422.jpg"/>
          <p:cNvPicPr>
            <a:picLocks noChangeAspect="1" noChangeArrowheads="1"/>
          </p:cNvPicPr>
          <p:nvPr/>
        </p:nvPicPr>
        <p:blipFill>
          <a:blip r:embed="rId5" cstate="print"/>
          <a:srcRect r="3316"/>
          <a:stretch>
            <a:fillRect/>
          </a:stretch>
        </p:blipFill>
        <p:spPr bwMode="auto">
          <a:xfrm>
            <a:off x="7660367" y="657234"/>
            <a:ext cx="3714776" cy="25574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94" name="Picture 10" descr="http://www.str3.by/uploads/objects/full/51e4e9684ad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6598" y="3700436"/>
            <a:ext cx="4214842" cy="28081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96" name="Picture 12" descr="http://www.by.all.biz/img/by/catalog/31746.png?rrr=1"/>
          <p:cNvPicPr>
            <a:picLocks noChangeAspect="1" noChangeArrowheads="1"/>
          </p:cNvPicPr>
          <p:nvPr/>
        </p:nvPicPr>
        <p:blipFill>
          <a:blip r:embed="rId7" cstate="print"/>
          <a:srcRect l="17273" t="32756" r="14047" b="6141"/>
          <a:stretch>
            <a:fillRect/>
          </a:stretch>
        </p:blipFill>
        <p:spPr bwMode="auto">
          <a:xfrm>
            <a:off x="5754118" y="3714752"/>
            <a:ext cx="1357322" cy="12144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98" name="Picture 14" descr="http://1i.by/imagemanager/images/17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391" y="2416965"/>
            <a:ext cx="1333500" cy="952500"/>
          </a:xfrm>
          <a:prstGeom prst="rect">
            <a:avLst/>
          </a:prstGeom>
          <a:noFill/>
        </p:spPr>
      </p:pic>
      <p:pic>
        <p:nvPicPr>
          <p:cNvPr id="16400" name="Picture 16" descr="http://media.nn.ru/data/ufiles/2015-02/cb/1f/96/54d918e9c5ef9_0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81488" y="1484299"/>
            <a:ext cx="714380" cy="1408916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037A8D-1E45-ABD9-71A7-0C72415CCF2E}"/>
              </a:ext>
            </a:extLst>
          </p:cNvPr>
          <p:cNvSpPr txBox="1"/>
          <p:nvPr/>
        </p:nvSpPr>
        <p:spPr>
          <a:xfrm>
            <a:off x="84493" y="30083"/>
            <a:ext cx="281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32. Назовите город.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F329D7-DAEF-08C1-DBD4-BCB558A7E657}"/>
              </a:ext>
            </a:extLst>
          </p:cNvPr>
          <p:cNvSpPr txBox="1"/>
          <p:nvPr/>
        </p:nvSpPr>
        <p:spPr>
          <a:xfrm>
            <a:off x="622633" y="2085994"/>
            <a:ext cx="1152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Кричев</a:t>
            </a:r>
          </a:p>
        </p:txBody>
      </p:sp>
    </p:spTree>
    <p:extLst>
      <p:ext uri="{BB962C8B-B14F-4D97-AF65-F5344CB8AC3E}">
        <p14:creationId xmlns:p14="http://schemas.microsoft.com/office/powerpoint/2010/main" val="4079868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>
            <a:extLst>
              <a:ext uri="{FF2B5EF4-FFF2-40B4-BE49-F238E27FC236}">
                <a16:creationId xmlns:a16="http://schemas.microsoft.com/office/drawing/2014/main" id="{FE325644-B1DC-04A0-FBFE-4E46EDBED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24" y="999345"/>
            <a:ext cx="11195151" cy="55975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5A81BE-979A-99C7-D789-A5720AEAB3CE}"/>
              </a:ext>
            </a:extLst>
          </p:cNvPr>
          <p:cNvSpPr txBox="1"/>
          <p:nvPr/>
        </p:nvSpPr>
        <p:spPr>
          <a:xfrm>
            <a:off x="257330" y="0"/>
            <a:ext cx="11677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33. Желтый цвет показывает минимальное количество атмосферных осадков, синий – максимальное. Какому времени года соответствует данная картинка?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FCCA4E-F7B3-F076-8FE3-983EEB54B98B}"/>
              </a:ext>
            </a:extLst>
          </p:cNvPr>
          <p:cNvSpPr txBox="1"/>
          <p:nvPr/>
        </p:nvSpPr>
        <p:spPr>
          <a:xfrm>
            <a:off x="10241280" y="369332"/>
            <a:ext cx="799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Лету</a:t>
            </a:r>
          </a:p>
        </p:txBody>
      </p:sp>
    </p:spTree>
    <p:extLst>
      <p:ext uri="{BB962C8B-B14F-4D97-AF65-F5344CB8AC3E}">
        <p14:creationId xmlns:p14="http://schemas.microsoft.com/office/powerpoint/2010/main" val="4101607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66E929D-1619-653F-7D2A-B8F8AE3FB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139" y="246244"/>
            <a:ext cx="7475097" cy="63655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0CB8AA-16D8-F634-57FE-179BBE5E2B01}"/>
              </a:ext>
            </a:extLst>
          </p:cNvPr>
          <p:cNvSpPr txBox="1"/>
          <p:nvPr/>
        </p:nvSpPr>
        <p:spPr>
          <a:xfrm>
            <a:off x="359764" y="449705"/>
            <a:ext cx="3567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34. Назовите форму рельефа, выделенную цветом на карте.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A8D672-351A-5BEB-C21D-CB6887DE71E9}"/>
              </a:ext>
            </a:extLst>
          </p:cNvPr>
          <p:cNvSpPr txBox="1"/>
          <p:nvPr/>
        </p:nvSpPr>
        <p:spPr>
          <a:xfrm>
            <a:off x="196948" y="3910818"/>
            <a:ext cx="46864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err="1">
                <a:solidFill>
                  <a:srgbClr val="FF0000"/>
                </a:solidFill>
              </a:rPr>
              <a:t>Центральноберезинская</a:t>
            </a:r>
            <a:r>
              <a:rPr lang="ru-RU" sz="2400" b="1" dirty="0">
                <a:solidFill>
                  <a:srgbClr val="FF0000"/>
                </a:solidFill>
              </a:rPr>
              <a:t> равнина</a:t>
            </a:r>
          </a:p>
        </p:txBody>
      </p:sp>
    </p:spTree>
    <p:extLst>
      <p:ext uri="{BB962C8B-B14F-4D97-AF65-F5344CB8AC3E}">
        <p14:creationId xmlns:p14="http://schemas.microsoft.com/office/powerpoint/2010/main" val="19837108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EE0DE05-8537-ACFA-9B35-E162FA189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56" y="749508"/>
            <a:ext cx="8367459" cy="584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66E29A2-E69D-3A28-45F6-935FB3AA58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5" b="13838"/>
          <a:stretch/>
        </p:blipFill>
        <p:spPr bwMode="auto">
          <a:xfrm>
            <a:off x="438636" y="3159714"/>
            <a:ext cx="4579349" cy="2298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6E4E6A-D7B2-BCE0-D417-7E48165C3E8C}"/>
              </a:ext>
            </a:extLst>
          </p:cNvPr>
          <p:cNvSpPr txBox="1"/>
          <p:nvPr/>
        </p:nvSpPr>
        <p:spPr>
          <a:xfrm>
            <a:off x="3713871" y="1083212"/>
            <a:ext cx="3277772" cy="18147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198B89-9B97-E871-00F8-1DE352BAE2F9}"/>
              </a:ext>
            </a:extLst>
          </p:cNvPr>
          <p:cNvSpPr txBox="1"/>
          <p:nvPr/>
        </p:nvSpPr>
        <p:spPr>
          <a:xfrm>
            <a:off x="6850505" y="1083212"/>
            <a:ext cx="70453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C7A68-9EA4-A99C-BC29-F156A474A327}"/>
              </a:ext>
            </a:extLst>
          </p:cNvPr>
          <p:cNvSpPr txBox="1"/>
          <p:nvPr/>
        </p:nvSpPr>
        <p:spPr>
          <a:xfrm>
            <a:off x="648498" y="120991"/>
            <a:ext cx="7854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Назовите единственный судоходный канал Беларуси.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AA53B20-7D10-64EF-A870-D624652C7141}"/>
              </a:ext>
            </a:extLst>
          </p:cNvPr>
          <p:cNvSpPr txBox="1"/>
          <p:nvPr/>
        </p:nvSpPr>
        <p:spPr>
          <a:xfrm>
            <a:off x="1069145" y="1617785"/>
            <a:ext cx="2941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>
                <a:solidFill>
                  <a:srgbClr val="FF0000"/>
                </a:solidFill>
              </a:rPr>
              <a:t>Днепровско</a:t>
            </a:r>
            <a:r>
              <a:rPr lang="ru-RU" sz="2400" b="1" dirty="0">
                <a:solidFill>
                  <a:srgbClr val="FF0000"/>
                </a:solidFill>
              </a:rPr>
              <a:t>-Бугский</a:t>
            </a:r>
          </a:p>
        </p:txBody>
      </p:sp>
    </p:spTree>
    <p:extLst>
      <p:ext uri="{BB962C8B-B14F-4D97-AF65-F5344CB8AC3E}">
        <p14:creationId xmlns:p14="http://schemas.microsoft.com/office/powerpoint/2010/main" val="40976505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D7056C9E-53F5-C242-B30A-E7ADDE90F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66FD36-922F-F79F-3029-27C46095E43E}"/>
              </a:ext>
            </a:extLst>
          </p:cNvPr>
          <p:cNvSpPr txBox="1"/>
          <p:nvPr/>
        </p:nvSpPr>
        <p:spPr>
          <a:xfrm>
            <a:off x="267286" y="506436"/>
            <a:ext cx="2644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36. Назов</a:t>
            </a:r>
            <a:r>
              <a:rPr lang="ru-RU" sz="2400" b="1" dirty="0" err="1"/>
              <a:t>ите</a:t>
            </a:r>
            <a:r>
              <a:rPr lang="ru-RU" sz="2400" b="1" dirty="0"/>
              <a:t> инвазивный вид растения.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5D0FF9-22A0-1A7F-2F25-41CAE817BF49}"/>
              </a:ext>
            </a:extLst>
          </p:cNvPr>
          <p:cNvSpPr txBox="1"/>
          <p:nvPr/>
        </p:nvSpPr>
        <p:spPr>
          <a:xfrm>
            <a:off x="267286" y="3094892"/>
            <a:ext cx="3239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Золотарник канадский</a:t>
            </a:r>
          </a:p>
        </p:txBody>
      </p:sp>
    </p:spTree>
    <p:extLst>
      <p:ext uri="{BB962C8B-B14F-4D97-AF65-F5344CB8AC3E}">
        <p14:creationId xmlns:p14="http://schemas.microsoft.com/office/powerpoint/2010/main" val="2743576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B548C3-51A3-684B-2D21-E75F1A81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15"/>
          <a:stretch/>
        </p:blipFill>
        <p:spPr>
          <a:xfrm>
            <a:off x="429717" y="709084"/>
            <a:ext cx="11332565" cy="583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30AD72-9F23-0688-62F7-3772DBA6EFED}"/>
              </a:ext>
            </a:extLst>
          </p:cNvPr>
          <p:cNvSpPr txBox="1"/>
          <p:nvPr/>
        </p:nvSpPr>
        <p:spPr>
          <a:xfrm>
            <a:off x="429717" y="3628148"/>
            <a:ext cx="297305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16180-6001-0800-FD61-D2C3DED957CC}"/>
              </a:ext>
            </a:extLst>
          </p:cNvPr>
          <p:cNvSpPr txBox="1"/>
          <p:nvPr/>
        </p:nvSpPr>
        <p:spPr>
          <a:xfrm>
            <a:off x="1633928" y="126121"/>
            <a:ext cx="6177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37. Назовите современное название страны.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50D152-187E-31D6-97AA-191AEEB1F430}"/>
              </a:ext>
            </a:extLst>
          </p:cNvPr>
          <p:cNvSpPr txBox="1"/>
          <p:nvPr/>
        </p:nvSpPr>
        <p:spPr>
          <a:xfrm>
            <a:off x="8074856" y="126121"/>
            <a:ext cx="1753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Кабо-Верде</a:t>
            </a:r>
          </a:p>
        </p:txBody>
      </p:sp>
    </p:spTree>
    <p:extLst>
      <p:ext uri="{BB962C8B-B14F-4D97-AF65-F5344CB8AC3E}">
        <p14:creationId xmlns:p14="http://schemas.microsoft.com/office/powerpoint/2010/main" val="2515043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BDF3C7FD-61FE-A075-3F99-E6AEDA4CC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86"/>
          <a:stretch/>
        </p:blipFill>
        <p:spPr bwMode="auto">
          <a:xfrm>
            <a:off x="0" y="1437807"/>
            <a:ext cx="12192000" cy="54201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162BEC-1A3D-EDC9-707A-FEA10E922B0E}"/>
              </a:ext>
            </a:extLst>
          </p:cNvPr>
          <p:cNvSpPr txBox="1"/>
          <p:nvPr/>
        </p:nvSpPr>
        <p:spPr>
          <a:xfrm>
            <a:off x="0" y="1047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Что показывает данная карта-анаморфоза, составленная по данным за 2020 год? </a:t>
            </a:r>
          </a:p>
          <a:p>
            <a:pPr algn="just"/>
            <a:r>
              <a:rPr lang="ru-RU" sz="2400" b="1" dirty="0">
                <a:solidFill>
                  <a:srgbClr val="FF0000"/>
                </a:solidFill>
              </a:rPr>
              <a:t>А) импорт клубники; </a:t>
            </a:r>
            <a:r>
              <a:rPr lang="ru-RU" sz="2400" b="1" dirty="0"/>
              <a:t>Б) экспорт автомобилей; В) страны, которые посетила Елизавета </a:t>
            </a:r>
            <a:r>
              <a:rPr lang="en-US" sz="2400" b="1" dirty="0"/>
              <a:t>II</a:t>
            </a:r>
            <a:r>
              <a:rPr lang="ru-RU" sz="2400" b="1" dirty="0"/>
              <a:t>; Г) производство зубных протезов.</a:t>
            </a:r>
          </a:p>
        </p:txBody>
      </p:sp>
    </p:spTree>
    <p:extLst>
      <p:ext uri="{BB962C8B-B14F-4D97-AF65-F5344CB8AC3E}">
        <p14:creationId xmlns:p14="http://schemas.microsoft.com/office/powerpoint/2010/main" val="36013779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A9E57E8A-F05C-26FC-8F86-A5143978D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105" y="571500"/>
            <a:ext cx="7620000" cy="5715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DFFF2B-3D79-B940-A7DF-3DE18FD7F208}"/>
              </a:ext>
            </a:extLst>
          </p:cNvPr>
          <p:cNvSpPr txBox="1"/>
          <p:nvPr/>
        </p:nvSpPr>
        <p:spPr>
          <a:xfrm>
            <a:off x="322403" y="573374"/>
            <a:ext cx="290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38. Назовите страну.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B18C1B-30D1-5C20-CB97-674C9C96A83E}"/>
              </a:ext>
            </a:extLst>
          </p:cNvPr>
          <p:cNvSpPr txBox="1"/>
          <p:nvPr/>
        </p:nvSpPr>
        <p:spPr>
          <a:xfrm>
            <a:off x="1195754" y="3316459"/>
            <a:ext cx="8707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Иран</a:t>
            </a:r>
          </a:p>
        </p:txBody>
      </p:sp>
    </p:spTree>
    <p:extLst>
      <p:ext uri="{BB962C8B-B14F-4D97-AF65-F5344CB8AC3E}">
        <p14:creationId xmlns:p14="http://schemas.microsoft.com/office/powerpoint/2010/main" val="29638954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>
            <a:extLst>
              <a:ext uri="{FF2B5EF4-FFF2-40B4-BE49-F238E27FC236}">
                <a16:creationId xmlns:a16="http://schemas.microsoft.com/office/drawing/2014/main" id="{8A9F3CE9-95BA-BCC6-7108-06C6DC46B9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80"/>
          <a:stretch/>
        </p:blipFill>
        <p:spPr bwMode="auto">
          <a:xfrm>
            <a:off x="3219450" y="745760"/>
            <a:ext cx="5753100" cy="59061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27133B-01D8-3EE7-4896-E453541E8ECE}"/>
              </a:ext>
            </a:extLst>
          </p:cNvPr>
          <p:cNvSpPr txBox="1"/>
          <p:nvPr/>
        </p:nvSpPr>
        <p:spPr>
          <a:xfrm>
            <a:off x="2710137" y="206115"/>
            <a:ext cx="677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39. Назовите самопровозглашенное государство.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DC8290-B75F-C127-2162-62EA0AEA7FD5}"/>
              </a:ext>
            </a:extLst>
          </p:cNvPr>
          <p:cNvSpPr txBox="1"/>
          <p:nvPr/>
        </p:nvSpPr>
        <p:spPr>
          <a:xfrm>
            <a:off x="281434" y="3698822"/>
            <a:ext cx="5876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Приднестровская Молдавская Республика</a:t>
            </a:r>
          </a:p>
        </p:txBody>
      </p:sp>
    </p:spTree>
    <p:extLst>
      <p:ext uri="{BB962C8B-B14F-4D97-AF65-F5344CB8AC3E}">
        <p14:creationId xmlns:p14="http://schemas.microsoft.com/office/powerpoint/2010/main" val="36647684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276BB4CB-8FF0-75D5-6792-E346FAE8B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5" y="0"/>
            <a:ext cx="89693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F5B007-09F6-ACBD-CCED-2AB645DCC4F8}"/>
              </a:ext>
            </a:extLst>
          </p:cNvPr>
          <p:cNvSpPr txBox="1"/>
          <p:nvPr/>
        </p:nvSpPr>
        <p:spPr>
          <a:xfrm>
            <a:off x="284814" y="449705"/>
            <a:ext cx="2563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40. Какая международная организация показана на слайде?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9378A6-523F-E51A-01A8-AC216F866722}"/>
              </a:ext>
            </a:extLst>
          </p:cNvPr>
          <p:cNvSpPr txBox="1"/>
          <p:nvPr/>
        </p:nvSpPr>
        <p:spPr>
          <a:xfrm>
            <a:off x="970671" y="4206240"/>
            <a:ext cx="897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НАТО</a:t>
            </a:r>
          </a:p>
        </p:txBody>
      </p:sp>
    </p:spTree>
    <p:extLst>
      <p:ext uri="{BB962C8B-B14F-4D97-AF65-F5344CB8AC3E}">
        <p14:creationId xmlns:p14="http://schemas.microsoft.com/office/powerpoint/2010/main" val="14400139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21DD7F22-7C1A-2D1E-FF96-55C6CD20A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15" y="1334124"/>
            <a:ext cx="3990272" cy="49111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>
            <a:extLst>
              <a:ext uri="{FF2B5EF4-FFF2-40B4-BE49-F238E27FC236}">
                <a16:creationId xmlns:a16="http://schemas.microsoft.com/office/drawing/2014/main" id="{A71AEB94-5B6E-825E-356D-84F324048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77" y="1334126"/>
            <a:ext cx="7368926" cy="49111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AEE834-9676-3D38-1EC1-1BF61BE94C9E}"/>
              </a:ext>
            </a:extLst>
          </p:cNvPr>
          <p:cNvSpPr txBox="1"/>
          <p:nvPr/>
        </p:nvSpPr>
        <p:spPr>
          <a:xfrm>
            <a:off x="719528" y="419725"/>
            <a:ext cx="10305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3. На слайде показаны: А) </a:t>
            </a:r>
            <a:r>
              <a:rPr lang="ru-RU" sz="2400" b="1" dirty="0" err="1"/>
              <a:t>наваррцы</a:t>
            </a:r>
            <a:r>
              <a:rPr lang="ru-RU" sz="2400" b="1" dirty="0"/>
              <a:t>; Б) андалузцы; </a:t>
            </a:r>
            <a:r>
              <a:rPr lang="ru-RU" sz="2400" b="1" dirty="0">
                <a:solidFill>
                  <a:srgbClr val="FF0000"/>
                </a:solidFill>
              </a:rPr>
              <a:t>В) баски; </a:t>
            </a:r>
            <a:r>
              <a:rPr lang="ru-RU" sz="2400" b="1" dirty="0"/>
              <a:t>Г) каталонцы.</a:t>
            </a:r>
          </a:p>
        </p:txBody>
      </p:sp>
    </p:spTree>
    <p:extLst>
      <p:ext uri="{BB962C8B-B14F-4D97-AF65-F5344CB8AC3E}">
        <p14:creationId xmlns:p14="http://schemas.microsoft.com/office/powerpoint/2010/main" val="3203266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A19BB121-B187-9170-6C92-1FB5B6AD3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79" y="1075544"/>
            <a:ext cx="10254708" cy="53596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E79D2A-FBEC-A26E-2DA8-622BF98D427D}"/>
              </a:ext>
            </a:extLst>
          </p:cNvPr>
          <p:cNvSpPr txBox="1"/>
          <p:nvPr/>
        </p:nvSpPr>
        <p:spPr>
          <a:xfrm>
            <a:off x="585679" y="7270"/>
            <a:ext cx="7910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4. Какой город не входит в состав мегалополиса </a:t>
            </a:r>
            <a:r>
              <a:rPr lang="ru-RU" sz="2400" b="1" dirty="0" err="1"/>
              <a:t>Босваш</a:t>
            </a:r>
            <a:r>
              <a:rPr lang="ru-RU" sz="2400" b="1" dirty="0"/>
              <a:t>? </a:t>
            </a:r>
          </a:p>
          <a:p>
            <a:r>
              <a:rPr lang="ru-RU" sz="2400" b="1" dirty="0"/>
              <a:t>А) Нью-Йорк; Б) Вашингтон; </a:t>
            </a:r>
            <a:r>
              <a:rPr lang="ru-RU" sz="2400" b="1" dirty="0">
                <a:solidFill>
                  <a:srgbClr val="FF0000"/>
                </a:solidFill>
              </a:rPr>
              <a:t>В) Чикаго; </a:t>
            </a:r>
            <a:r>
              <a:rPr lang="ru-RU" sz="2400" b="1" dirty="0"/>
              <a:t>Г) Филадельфия. </a:t>
            </a: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A779985E-5B7B-512F-C9CD-B3591C6A5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1075544"/>
            <a:ext cx="3505200" cy="26289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367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A440164-93E4-3BDF-278A-8661FAD95CC3}"/>
              </a:ext>
            </a:extLst>
          </p:cNvPr>
          <p:cNvSpPr txBox="1"/>
          <p:nvPr/>
        </p:nvSpPr>
        <p:spPr>
          <a:xfrm>
            <a:off x="2476259" y="169117"/>
            <a:ext cx="7239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5. Определите город по климатической диаграмме: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А) Перт; </a:t>
            </a:r>
            <a:r>
              <a:rPr lang="ru-RU" sz="2400" b="1" dirty="0"/>
              <a:t>Б) Лиссабон; В) Ванкувер; Г) Токио.</a:t>
            </a:r>
          </a:p>
        </p:txBody>
      </p:sp>
      <p:pic>
        <p:nvPicPr>
          <p:cNvPr id="39940" name="Picture 4">
            <a:extLst>
              <a:ext uri="{FF2B5EF4-FFF2-40B4-BE49-F238E27FC236}">
                <a16:creationId xmlns:a16="http://schemas.microsoft.com/office/drawing/2014/main" id="{B3A22AF6-83A3-C237-FDD7-1D8EDFAA63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"/>
          <a:stretch/>
        </p:blipFill>
        <p:spPr bwMode="auto">
          <a:xfrm>
            <a:off x="3413507" y="1259174"/>
            <a:ext cx="5364986" cy="501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701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id="{D24A3A31-7B6D-9D91-37AB-C4DDF1C5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4" b="20401"/>
          <a:stretch/>
        </p:blipFill>
        <p:spPr bwMode="auto">
          <a:xfrm>
            <a:off x="652460" y="2683240"/>
            <a:ext cx="10887075" cy="287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AAFA89-D42B-FF82-8B5C-E98616952BF4}"/>
              </a:ext>
            </a:extLst>
          </p:cNvPr>
          <p:cNvSpPr txBox="1"/>
          <p:nvPr/>
        </p:nvSpPr>
        <p:spPr>
          <a:xfrm>
            <a:off x="0" y="125663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6. Каким государствам соответствует половозрастная пирамида, отмеченная вопросительным знаком?</a:t>
            </a:r>
          </a:p>
          <a:p>
            <a:r>
              <a:rPr lang="ru-RU" sz="2400" b="1" dirty="0"/>
              <a:t>А) Малави, Таиланд, Парагвай; </a:t>
            </a:r>
          </a:p>
          <a:p>
            <a:r>
              <a:rPr lang="ru-RU" sz="2400" b="1" dirty="0">
                <a:solidFill>
                  <a:srgbClr val="FF0000"/>
                </a:solidFill>
              </a:rPr>
              <a:t>Б) Австралия, Чили, Эквадор; </a:t>
            </a:r>
          </a:p>
          <a:p>
            <a:r>
              <a:rPr lang="ru-RU" sz="2400" b="1" dirty="0"/>
              <a:t>В) Япония, Германия, Беларусь; </a:t>
            </a:r>
          </a:p>
          <a:p>
            <a:r>
              <a:rPr lang="ru-RU" sz="2400" b="1" dirty="0"/>
              <a:t>Г) США, Нигер; Китай.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D937C7-82D8-64B7-94E6-97BFFD0CDD8D}"/>
              </a:ext>
            </a:extLst>
          </p:cNvPr>
          <p:cNvSpPr txBox="1"/>
          <p:nvPr/>
        </p:nvSpPr>
        <p:spPr>
          <a:xfrm>
            <a:off x="7570033" y="4354562"/>
            <a:ext cx="37542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80305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2" name="Picture 8">
            <a:extLst>
              <a:ext uri="{FF2B5EF4-FFF2-40B4-BE49-F238E27FC236}">
                <a16:creationId xmlns:a16="http://schemas.microsoft.com/office/drawing/2014/main" id="{4A22C8C8-6727-6401-5817-44DA4EA78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85" y="1200329"/>
            <a:ext cx="10971628" cy="54858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56AD2A-53F6-4A94-F3F2-4D3BAB0D29C2}"/>
              </a:ext>
            </a:extLst>
          </p:cNvPr>
          <p:cNvSpPr txBox="1"/>
          <p:nvPr/>
        </p:nvSpPr>
        <p:spPr>
          <a:xfrm>
            <a:off x="0" y="0"/>
            <a:ext cx="12191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7. Эта карта показывает день и ночь для определенной территории. Условный знак указывает место, где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с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олнце находится в Зените.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В каком городе, согласно карте,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тень будет самой короткой в полдень? </a:t>
            </a:r>
            <a:r>
              <a:rPr lang="ru-RU" sz="2400" b="1" i="0" dirty="0">
                <a:solidFill>
                  <a:srgbClr val="FF0000"/>
                </a:solidFill>
                <a:effectLst/>
                <a:latin typeface="Calibri" panose="020F0502020204030204" pitchFamily="34" charset="0"/>
              </a:rPr>
              <a:t>А) Сан-Паулу; 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Б) Нью-Йорк; В) Минск; Г) Лима.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2150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1129</Words>
  <Application>Microsoft Office PowerPoint</Application>
  <PresentationFormat>Широкоэкранный</PresentationFormat>
  <Paragraphs>117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9</cp:revision>
  <dcterms:created xsi:type="dcterms:W3CDTF">2022-10-21T19:17:30Z</dcterms:created>
  <dcterms:modified xsi:type="dcterms:W3CDTF">2022-11-03T07:03:10Z</dcterms:modified>
</cp:coreProperties>
</file>