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76" r:id="rId2"/>
    <p:sldId id="295" r:id="rId3"/>
    <p:sldId id="888" r:id="rId4"/>
    <p:sldId id="879" r:id="rId5"/>
    <p:sldId id="893" r:id="rId6"/>
    <p:sldId id="882" r:id="rId7"/>
    <p:sldId id="591" r:id="rId8"/>
    <p:sldId id="892" r:id="rId9"/>
    <p:sldId id="900" r:id="rId10"/>
    <p:sldId id="901" r:id="rId11"/>
    <p:sldId id="909" r:id="rId12"/>
    <p:sldId id="907" r:id="rId13"/>
    <p:sldId id="917" r:id="rId14"/>
    <p:sldId id="919" r:id="rId15"/>
    <p:sldId id="729" r:id="rId16"/>
    <p:sldId id="717" r:id="rId17"/>
    <p:sldId id="722" r:id="rId18"/>
    <p:sldId id="724" r:id="rId19"/>
    <p:sldId id="732" r:id="rId20"/>
    <p:sldId id="728" r:id="rId21"/>
    <p:sldId id="739" r:id="rId22"/>
    <p:sldId id="743" r:id="rId23"/>
    <p:sldId id="815" r:id="rId24"/>
    <p:sldId id="736" r:id="rId25"/>
    <p:sldId id="829" r:id="rId26"/>
    <p:sldId id="813" r:id="rId27"/>
    <p:sldId id="833" r:id="rId28"/>
    <p:sldId id="906" r:id="rId29"/>
    <p:sldId id="723" r:id="rId30"/>
    <p:sldId id="741" r:id="rId31"/>
    <p:sldId id="748" r:id="rId32"/>
    <p:sldId id="755" r:id="rId33"/>
    <p:sldId id="821" r:id="rId34"/>
    <p:sldId id="875" r:id="rId35"/>
    <p:sldId id="846" r:id="rId36"/>
    <p:sldId id="749" r:id="rId37"/>
    <p:sldId id="799" r:id="rId38"/>
    <p:sldId id="827" r:id="rId39"/>
    <p:sldId id="747" r:id="rId40"/>
    <p:sldId id="884" r:id="rId41"/>
    <p:sldId id="897" r:id="rId42"/>
    <p:sldId id="257" r:id="rId43"/>
    <p:sldId id="296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E5D88A-FD38-4E26-A8D2-FA4638041BE5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7BCD40-BB53-42E6-8DB6-E25BE97E19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134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>
            <a:extLst>
              <a:ext uri="{FF2B5EF4-FFF2-40B4-BE49-F238E27FC236}">
                <a16:creationId xmlns:a16="http://schemas.microsoft.com/office/drawing/2014/main" id="{B48EEAD7-72D3-55A2-7519-3731BA63D3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Заметки 2">
            <a:extLst>
              <a:ext uri="{FF2B5EF4-FFF2-40B4-BE49-F238E27FC236}">
                <a16:creationId xmlns:a16="http://schemas.microsoft.com/office/drawing/2014/main" id="{6AD25E0D-7A56-B6E7-A9C5-EF1FA6ED78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124" name="Номер слайда 3">
            <a:extLst>
              <a:ext uri="{FF2B5EF4-FFF2-40B4-BE49-F238E27FC236}">
                <a16:creationId xmlns:a16="http://schemas.microsoft.com/office/drawing/2014/main" id="{C2377599-826E-512F-80B0-FE78D00C94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4EE8E07F-D1CF-45BF-B4A9-B0C423F6954D}" type="slidenum">
              <a:rPr lang="ru-RU" altLang="ru-RU" smtClean="0">
                <a:latin typeface="Arial" panose="020B0604020202020204" pitchFamily="34" charset="0"/>
              </a:rPr>
              <a:pPr/>
              <a:t>2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054EA9-745A-950C-586D-CF764E3B32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C046576-629A-E2ED-1F00-6C207AF872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0A877B8-2C9C-C9C2-210C-9DCCAD6FB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AC146-C4DB-479F-83D3-A056E40BB615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5D8C8FF-82D6-9BB1-1279-0FE5305C2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033FA2-059B-FDB7-4F7E-527A012EB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3170B-604E-4384-9975-B85CE8640D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064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A3011B-ED82-B625-DB89-7A0FE43ED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1C1F059-6E3C-9351-BCD1-521324C18A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C14143-A81F-6F3B-1D04-47D579154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AC146-C4DB-479F-83D3-A056E40BB615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5D3AF0-E158-1008-CADF-AA25ACAD4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BFEF470-0E87-0ED3-4B48-E7AEC6B64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3170B-604E-4384-9975-B85CE8640D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276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BDD6278E-2C07-01B8-414A-A0686D74DC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E743547-633F-7D60-40D8-8B0BA099C28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4F50DF0-E2D1-F1A9-2DF9-27F8CD6C7A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AC146-C4DB-479F-83D3-A056E40BB615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A1B135-87A9-71D8-F37A-81012FD85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558533-032A-50F1-1C95-68FD5482A6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3170B-604E-4384-9975-B85CE8640D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866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D05C25-5D9E-6914-D65D-CB5E04A175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D2A0BF-B8B3-DDB2-897F-3B46550720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31E1F6-DD6F-1708-4A4B-8EC3E89AF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AC146-C4DB-479F-83D3-A056E40BB615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59CAADB-542C-01AD-578D-FA55DF1B4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F57E52-47C8-FF3B-5FAC-70E48091F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3170B-604E-4384-9975-B85CE8640D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5913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3BFD5D-1B10-AFD9-91D8-E6FF69870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5B6D26C-ECAC-E081-AC54-140FC3E9FF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1FFA6C-D6C4-9A8F-0607-5AF5CC633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AC146-C4DB-479F-83D3-A056E40BB615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2C5207D-AC17-0341-D05B-04D4FC68F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FA253E2-98FD-7708-4C4E-9C0C50A04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3170B-604E-4384-9975-B85CE8640D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23298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C01EA5-F4CB-092D-00E3-DCD831A417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0FA0E8-588D-F468-5E46-0D03845CC5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4008886-AE70-D3F7-A64C-469E7B4017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E29FE3A-0213-AC6A-7F3A-0C6355B670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AC146-C4DB-479F-83D3-A056E40BB615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E3541F7-0CCB-C5A1-22E2-F2DACAAA0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31AB915-1FA4-2E60-683F-6D41092BA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3170B-604E-4384-9975-B85CE8640D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30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A7C4AF-A044-3DA8-6A4B-7997D797D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E115EA8-9DCE-CC16-5803-B821A47C3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FCC2A50-D604-9E92-7EAC-81C4F7BE55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2F42E20-2A7E-F03F-5910-FEC2E1373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3D43FDB-1AF0-0542-FC05-CFDAA4AEF5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FCE0D6F-6303-26B1-E6C6-240982BD9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AC146-C4DB-479F-83D3-A056E40BB615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68CA0FC-7852-A937-2220-4B9D960A6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A9D18BC-193C-F4E7-566F-377823B18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3170B-604E-4384-9975-B85CE8640D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3096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31D980-A090-FC33-FE03-AC31F36C5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9CD7F7C-3888-E44E-C708-222BB991C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AC146-C4DB-479F-83D3-A056E40BB615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519F00D-05BE-92FF-C6F6-994DF81FC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4C5D679-3757-6161-2C8F-6C4CA46CF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3170B-604E-4384-9975-B85CE8640D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188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F5E1FB9-8254-B74C-FB96-D20D846F36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AC146-C4DB-479F-83D3-A056E40BB615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34865B1-1A6E-D0B0-0BC7-C6277EBEA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B6A1DB2-E193-3FB5-4F0E-16C74AA1D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3170B-604E-4384-9975-B85CE8640D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55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9F92D7-53FE-4C26-4896-6DA34828A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815C3F-56C1-3518-303A-6C04538C1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97D15FA-2F1E-E64D-9006-C80A57678F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5561610-085F-7EE0-E19D-91D05D15A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AC146-C4DB-479F-83D3-A056E40BB615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B13C2B7-DB6F-D650-A88F-594C4D512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2552AE1-535B-DC13-C926-C3A738031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3170B-604E-4384-9975-B85CE8640D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461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BFD9D4-AB17-B744-8673-882946B8EC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5BB8F82-ADE4-83DE-A6F1-ACA15BE918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6FD6313-DA58-70C4-A040-2F9593B124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9140192-AE2F-6283-BB56-42CF12A60A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CAC146-C4DB-479F-83D3-A056E40BB615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601E0E5-476C-2A93-5973-F486E04E5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E027516-E755-9DA7-E5E3-861C02F98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3170B-604E-4384-9975-B85CE8640D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243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56D02C-FC8E-3A0B-9058-B278FD6A0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7D780A5-3E76-51BB-442D-A6483B9D35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2C60451-B6DF-7DBE-6190-712B78521F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CAC146-C4DB-479F-83D3-A056E40BB615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AF7EE4D-379D-5054-7A0F-9433DF8245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7F34525-B41E-48C9-2A7F-665964BBDE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3170B-604E-4384-9975-B85CE8640D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107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>
            <a:extLst>
              <a:ext uri="{FF2B5EF4-FFF2-40B4-BE49-F238E27FC236}">
                <a16:creationId xmlns:a16="http://schemas.microsoft.com/office/drawing/2014/main" id="{DB936340-F172-DBBD-286D-830DDFDC8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6041" y="2782669"/>
            <a:ext cx="69278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sz="4400" b="1" dirty="0">
                <a:latin typeface="+mn-lt"/>
                <a:cs typeface="Times New Roman" panose="02020603050405020304" pitchFamily="18" charset="0"/>
              </a:rPr>
              <a:t>МУЛЬТИМЕДИЙНЫЙ ТЕСТ</a:t>
            </a:r>
          </a:p>
        </p:txBody>
      </p:sp>
      <p:sp>
        <p:nvSpPr>
          <p:cNvPr id="2051" name="TextBox 2">
            <a:extLst>
              <a:ext uri="{FF2B5EF4-FFF2-40B4-BE49-F238E27FC236}">
                <a16:creationId xmlns:a16="http://schemas.microsoft.com/office/drawing/2014/main" id="{95AB4678-FBA1-BC72-FAD5-AF7B256E0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2192000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308475" algn="just">
              <a:defRPr/>
            </a:pPr>
            <a:endParaRPr lang="ru-RU" sz="1600" dirty="0"/>
          </a:p>
          <a:p>
            <a:pPr indent="4308475" algn="just">
              <a:defRPr/>
            </a:pPr>
            <a:endParaRPr lang="ru-RU" sz="1600" dirty="0"/>
          </a:p>
          <a:p>
            <a:pPr algn="ctr" eaLnBrk="1" hangingPunct="1">
              <a:defRPr/>
            </a:pPr>
            <a:endParaRPr lang="ru-RU" dirty="0"/>
          </a:p>
          <a:p>
            <a:pPr algn="ctr" eaLnBrk="1" hangingPunct="1">
              <a:defRPr/>
            </a:pPr>
            <a:r>
              <a:rPr lang="en-US" sz="2800" b="1" dirty="0">
                <a:cs typeface="Times New Roman" panose="02020603050405020304" pitchFamily="18" charset="0"/>
              </a:rPr>
              <a:t>II</a:t>
            </a:r>
            <a:r>
              <a:rPr lang="ru-RU" sz="2800" b="1" dirty="0">
                <a:cs typeface="Times New Roman" panose="02020603050405020304" pitchFamily="18" charset="0"/>
              </a:rPr>
              <a:t> этап Республиканской олимпиады по учебному предмету «География» 20</a:t>
            </a:r>
            <a:r>
              <a:rPr lang="en-US" sz="2800" b="1" dirty="0">
                <a:cs typeface="Times New Roman" panose="02020603050405020304" pitchFamily="18" charset="0"/>
              </a:rPr>
              <a:t>2</a:t>
            </a:r>
            <a:r>
              <a:rPr lang="ru-RU" sz="2800" b="1" dirty="0">
                <a:cs typeface="Times New Roman" panose="02020603050405020304" pitchFamily="18" charset="0"/>
              </a:rPr>
              <a:t>2/20</a:t>
            </a:r>
            <a:r>
              <a:rPr lang="en-US" sz="2800" b="1" dirty="0">
                <a:cs typeface="Times New Roman" panose="02020603050405020304" pitchFamily="18" charset="0"/>
              </a:rPr>
              <a:t>2</a:t>
            </a:r>
            <a:r>
              <a:rPr lang="ru-RU" sz="2800" b="1" dirty="0">
                <a:cs typeface="Times New Roman" panose="02020603050405020304" pitchFamily="18" charset="0"/>
              </a:rPr>
              <a:t>3 учебный год</a:t>
            </a:r>
            <a:endParaRPr lang="en-US" sz="2800" b="1" dirty="0"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/>
          </a:p>
        </p:txBody>
      </p:sp>
      <p:sp>
        <p:nvSpPr>
          <p:cNvPr id="3076" name="TextBox 3">
            <a:extLst>
              <a:ext uri="{FF2B5EF4-FFF2-40B4-BE49-F238E27FC236}">
                <a16:creationId xmlns:a16="http://schemas.microsoft.com/office/drawing/2014/main" id="{92D752F5-9774-55E3-4483-F8690AAA33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1216" y="4072621"/>
            <a:ext cx="2857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b="1" dirty="0">
                <a:latin typeface="+mn-lt"/>
                <a:cs typeface="Times New Roman" panose="02020603050405020304" pitchFamily="18" charset="0"/>
              </a:rPr>
              <a:t>9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>
            <a:extLst>
              <a:ext uri="{FF2B5EF4-FFF2-40B4-BE49-F238E27FC236}">
                <a16:creationId xmlns:a16="http://schemas.microsoft.com/office/drawing/2014/main" id="{D7FCFC96-EA27-C6BE-1C6D-82A32C5744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93" y="1415798"/>
            <a:ext cx="10440013" cy="516903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DDB7F0-27B0-64CC-9A2A-5779E3BAFA49}"/>
              </a:ext>
            </a:extLst>
          </p:cNvPr>
          <p:cNvSpPr txBox="1"/>
          <p:nvPr/>
        </p:nvSpPr>
        <p:spPr>
          <a:xfrm>
            <a:off x="0" y="62157"/>
            <a:ext cx="1219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8. Эта карта показывает день и ночь для определенной территории. Условный знак указывает место, где </a:t>
            </a: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</a:rPr>
              <a:t>с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олнце находится в Зените. </a:t>
            </a: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</a:rPr>
              <a:t>В каком городе, согласно карте,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тень будет самой короткой в полдень? А) Торонто; Б) Сингапур; В) Дакка; Г) Сидней.</a:t>
            </a:r>
            <a:endParaRPr lang="ru-RU" sz="24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2548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>
            <a:extLst>
              <a:ext uri="{FF2B5EF4-FFF2-40B4-BE49-F238E27FC236}">
                <a16:creationId xmlns:a16="http://schemas.microsoft.com/office/drawing/2014/main" id="{FFC6039E-1819-CEBA-B976-7C84FAB10C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29" y="972521"/>
            <a:ext cx="3967005" cy="272841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2" name="Picture 4">
            <a:extLst>
              <a:ext uri="{FF2B5EF4-FFF2-40B4-BE49-F238E27FC236}">
                <a16:creationId xmlns:a16="http://schemas.microsoft.com/office/drawing/2014/main" id="{3A49D2D8-E2D6-2A7A-E382-1BDFFA3CD8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52" b="17768"/>
          <a:stretch/>
        </p:blipFill>
        <p:spPr bwMode="auto">
          <a:xfrm>
            <a:off x="7473611" y="976861"/>
            <a:ext cx="4205060" cy="272407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6" name="Picture 8">
            <a:extLst>
              <a:ext uri="{FF2B5EF4-FFF2-40B4-BE49-F238E27FC236}">
                <a16:creationId xmlns:a16="http://schemas.microsoft.com/office/drawing/2014/main" id="{9908BD90-7F40-E875-4B4D-FB922AAB2A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8" t="7213" r="7541" b="2732"/>
          <a:stretch/>
        </p:blipFill>
        <p:spPr bwMode="auto">
          <a:xfrm>
            <a:off x="7473611" y="4000078"/>
            <a:ext cx="4205060" cy="259354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82" name="Picture 14">
            <a:extLst>
              <a:ext uri="{FF2B5EF4-FFF2-40B4-BE49-F238E27FC236}">
                <a16:creationId xmlns:a16="http://schemas.microsoft.com/office/drawing/2014/main" id="{897A63DB-D8B4-71AC-DDD7-85DC933FD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25" y="4018632"/>
            <a:ext cx="3967005" cy="259353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7CEBA0-C9B2-58F4-323C-D88B1EAEDD07}"/>
              </a:ext>
            </a:extLst>
          </p:cNvPr>
          <p:cNvSpPr txBox="1"/>
          <p:nvPr/>
        </p:nvSpPr>
        <p:spPr>
          <a:xfrm>
            <a:off x="0" y="120568"/>
            <a:ext cx="86372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9. Какой стране принадлежит бренд? А) 1; Б) 2; В) 3; Г) 4.</a:t>
            </a:r>
          </a:p>
        </p:txBody>
      </p:sp>
      <p:pic>
        <p:nvPicPr>
          <p:cNvPr id="58384" name="Picture 16">
            <a:extLst>
              <a:ext uri="{FF2B5EF4-FFF2-40B4-BE49-F238E27FC236}">
                <a16:creationId xmlns:a16="http://schemas.microsoft.com/office/drawing/2014/main" id="{6E7E5154-782B-A7B6-E2CB-0C3598BC33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8" t="16507" r="13191" b="14813"/>
          <a:stretch/>
        </p:blipFill>
        <p:spPr bwMode="auto">
          <a:xfrm>
            <a:off x="4626113" y="2743343"/>
            <a:ext cx="2696722" cy="191518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E60C2D-E7D5-87BB-8E7C-E5AD5CECEDB0}"/>
              </a:ext>
            </a:extLst>
          </p:cNvPr>
          <p:cNvSpPr txBox="1"/>
          <p:nvPr/>
        </p:nvSpPr>
        <p:spPr>
          <a:xfrm>
            <a:off x="749508" y="1169233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AC56BC-7F41-9F67-55B7-520551ADD239}"/>
              </a:ext>
            </a:extLst>
          </p:cNvPr>
          <p:cNvSpPr txBox="1"/>
          <p:nvPr/>
        </p:nvSpPr>
        <p:spPr>
          <a:xfrm>
            <a:off x="751391" y="4141662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71270E-2152-C8CF-31F6-65CC7A31590C}"/>
              </a:ext>
            </a:extLst>
          </p:cNvPr>
          <p:cNvSpPr txBox="1"/>
          <p:nvPr/>
        </p:nvSpPr>
        <p:spPr>
          <a:xfrm>
            <a:off x="7712439" y="4063177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991ABF-4D7A-AFC0-1C87-B7BDE83CDAE5}"/>
              </a:ext>
            </a:extLst>
          </p:cNvPr>
          <p:cNvSpPr txBox="1"/>
          <p:nvPr/>
        </p:nvSpPr>
        <p:spPr>
          <a:xfrm>
            <a:off x="7712439" y="1104701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35835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>
            <a:extLst>
              <a:ext uri="{FF2B5EF4-FFF2-40B4-BE49-F238E27FC236}">
                <a16:creationId xmlns:a16="http://schemas.microsoft.com/office/drawing/2014/main" id="{7197798F-D997-F6E0-4962-602ED12629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21" b="4482"/>
          <a:stretch/>
        </p:blipFill>
        <p:spPr bwMode="auto">
          <a:xfrm>
            <a:off x="2667000" y="824459"/>
            <a:ext cx="6858000" cy="5726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595AE92-A307-9EB9-2216-944208054244}"/>
              </a:ext>
            </a:extLst>
          </p:cNvPr>
          <p:cNvSpPr txBox="1"/>
          <p:nvPr/>
        </p:nvSpPr>
        <p:spPr>
          <a:xfrm>
            <a:off x="1955409" y="0"/>
            <a:ext cx="96926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10. Данный прибор служит для измерения: </a:t>
            </a:r>
          </a:p>
          <a:p>
            <a:pPr algn="just"/>
            <a:r>
              <a:rPr lang="ru-RU" sz="2400" b="1" dirty="0"/>
              <a:t>А) давления; Б) влажности; В) температуры; Г) скорости ветра.</a:t>
            </a:r>
          </a:p>
        </p:txBody>
      </p:sp>
    </p:spTree>
    <p:extLst>
      <p:ext uri="{BB962C8B-B14F-4D97-AF65-F5344CB8AC3E}">
        <p14:creationId xmlns:p14="http://schemas.microsoft.com/office/powerpoint/2010/main" val="3089488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>
            <a:extLst>
              <a:ext uri="{FF2B5EF4-FFF2-40B4-BE49-F238E27FC236}">
                <a16:creationId xmlns:a16="http://schemas.microsoft.com/office/drawing/2014/main" id="{1D132ECA-34DF-FBD7-C6D2-E53FBECBB13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05" b="10601"/>
          <a:stretch/>
        </p:blipFill>
        <p:spPr bwMode="auto">
          <a:xfrm>
            <a:off x="1173035" y="1105672"/>
            <a:ext cx="9845929" cy="529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C02EA2F-591C-5335-D4A6-A2D121B2BDFA}"/>
              </a:ext>
            </a:extLst>
          </p:cNvPr>
          <p:cNvSpPr txBox="1"/>
          <p:nvPr/>
        </p:nvSpPr>
        <p:spPr>
          <a:xfrm>
            <a:off x="2335237" y="-14068"/>
            <a:ext cx="80045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11. Как называются изолинии на карте? </a:t>
            </a:r>
          </a:p>
          <a:p>
            <a:pPr algn="just"/>
            <a:r>
              <a:rPr lang="ru-RU" sz="2400" b="1" dirty="0"/>
              <a:t>А) изотермы; Б) изогипсы; В) изобаты; Г) изохоры.</a:t>
            </a:r>
          </a:p>
        </p:txBody>
      </p:sp>
    </p:spTree>
    <p:extLst>
      <p:ext uri="{BB962C8B-B14F-4D97-AF65-F5344CB8AC3E}">
        <p14:creationId xmlns:p14="http://schemas.microsoft.com/office/powerpoint/2010/main" val="276950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6" name="Picture 8">
            <a:extLst>
              <a:ext uri="{FF2B5EF4-FFF2-40B4-BE49-F238E27FC236}">
                <a16:creationId xmlns:a16="http://schemas.microsoft.com/office/drawing/2014/main" id="{1E1C21C2-06D1-8DF3-4FCA-1708953C1B3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6" t="5718" r="5828" b="6741"/>
          <a:stretch/>
        </p:blipFill>
        <p:spPr bwMode="auto">
          <a:xfrm>
            <a:off x="1261672" y="829244"/>
            <a:ext cx="9668656" cy="5966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42F8A10-D744-0ADE-7EAE-4606B2E4F0A2}"/>
              </a:ext>
            </a:extLst>
          </p:cNvPr>
          <p:cNvSpPr txBox="1"/>
          <p:nvPr/>
        </p:nvSpPr>
        <p:spPr>
          <a:xfrm>
            <a:off x="2799470" y="0"/>
            <a:ext cx="7849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12. Какую из стран не пересекает экватор? </a:t>
            </a:r>
          </a:p>
          <a:p>
            <a:pPr algn="just"/>
            <a:r>
              <a:rPr lang="ru-RU" sz="2400" b="1" dirty="0"/>
              <a:t>А) Эквадор; Б) Уганда; В) Эфиопия; Г) Индонезия. </a:t>
            </a:r>
          </a:p>
        </p:txBody>
      </p:sp>
    </p:spTree>
    <p:extLst>
      <p:ext uri="{BB962C8B-B14F-4D97-AF65-F5344CB8AC3E}">
        <p14:creationId xmlns:p14="http://schemas.microsoft.com/office/powerpoint/2010/main" val="1299156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5986EB85-A51A-4932-77C9-13A64087B6D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68"/>
          <a:stretch/>
        </p:blipFill>
        <p:spPr bwMode="auto">
          <a:xfrm>
            <a:off x="452202" y="1476383"/>
            <a:ext cx="5441117" cy="458020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63E8D615-9485-37D3-E724-0D7A55F275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4" t="894" r="355" b="16664"/>
          <a:stretch/>
        </p:blipFill>
        <p:spPr bwMode="auto">
          <a:xfrm>
            <a:off x="6210552" y="1476382"/>
            <a:ext cx="5475721" cy="458020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1B9D10-5BE6-DF31-A0DB-9C09419ECBF2}"/>
              </a:ext>
            </a:extLst>
          </p:cNvPr>
          <p:cNvSpPr txBox="1"/>
          <p:nvPr/>
        </p:nvSpPr>
        <p:spPr>
          <a:xfrm>
            <a:off x="1160250" y="385916"/>
            <a:ext cx="101006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13. Какое происхождение имеют данные формы рельефа: </a:t>
            </a:r>
          </a:p>
          <a:p>
            <a:pPr algn="just"/>
            <a:r>
              <a:rPr lang="ru-RU" sz="2400" b="1" dirty="0"/>
              <a:t>А) антропогенное; Б) ледниковое; В) </a:t>
            </a:r>
            <a:r>
              <a:rPr lang="ru-RU" sz="2400" b="1" dirty="0" err="1"/>
              <a:t>флювиальное</a:t>
            </a:r>
            <a:r>
              <a:rPr lang="ru-RU" sz="2400" b="1" dirty="0"/>
              <a:t>; Г) термокарстовое.</a:t>
            </a:r>
          </a:p>
        </p:txBody>
      </p:sp>
    </p:spTree>
    <p:extLst>
      <p:ext uri="{BB962C8B-B14F-4D97-AF65-F5344CB8AC3E}">
        <p14:creationId xmlns:p14="http://schemas.microsoft.com/office/powerpoint/2010/main" val="14939797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553F0B4-27A6-407E-4172-494CD5B0113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000" t="21241" r="39538" b="13024"/>
          <a:stretch/>
        </p:blipFill>
        <p:spPr>
          <a:xfrm>
            <a:off x="2813540" y="1270204"/>
            <a:ext cx="6217920" cy="541194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6005B5D-0D5A-34D6-B6FB-82F277E8F511}"/>
              </a:ext>
            </a:extLst>
          </p:cNvPr>
          <p:cNvSpPr txBox="1"/>
          <p:nvPr/>
        </p:nvSpPr>
        <p:spPr>
          <a:xfrm>
            <a:off x="1" y="175847"/>
            <a:ext cx="12191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14. В какой административном районе находится географический центр Беларуси? </a:t>
            </a:r>
          </a:p>
          <a:p>
            <a:pPr algn="just"/>
            <a:r>
              <a:rPr lang="ru-RU" sz="2400" b="1" dirty="0"/>
              <a:t>А) Минском; Б) Пуховичском; В) Полоцком; Г) Бобруйском.</a:t>
            </a:r>
          </a:p>
        </p:txBody>
      </p:sp>
    </p:spTree>
    <p:extLst>
      <p:ext uri="{BB962C8B-B14F-4D97-AF65-F5344CB8AC3E}">
        <p14:creationId xmlns:p14="http://schemas.microsoft.com/office/powerpoint/2010/main" val="24611293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9376F26-97B5-C5E9-3FA9-4FBAE41538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049" t="26218" r="22172" b="16487"/>
          <a:stretch/>
        </p:blipFill>
        <p:spPr>
          <a:xfrm>
            <a:off x="3297836" y="1798820"/>
            <a:ext cx="6190938" cy="392742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307746A-1EC7-CE70-BC08-82FE45859B6B}"/>
              </a:ext>
            </a:extLst>
          </p:cNvPr>
          <p:cNvSpPr txBox="1"/>
          <p:nvPr/>
        </p:nvSpPr>
        <p:spPr>
          <a:xfrm>
            <a:off x="0" y="30076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15. Географические названия отражают следующую характеристику объектов, представленных на фото: А) географическое положение; Б) площадь; В) генезис котловины; Г) геометрическую форму. </a:t>
            </a:r>
          </a:p>
        </p:txBody>
      </p:sp>
    </p:spTree>
    <p:extLst>
      <p:ext uri="{BB962C8B-B14F-4D97-AF65-F5344CB8AC3E}">
        <p14:creationId xmlns:p14="http://schemas.microsoft.com/office/powerpoint/2010/main" val="38684014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0FF27FF-B50C-A47B-BD46-140C47A16D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091" t="22719" r="23524" b="12112"/>
          <a:stretch/>
        </p:blipFill>
        <p:spPr>
          <a:xfrm>
            <a:off x="3567659" y="1528997"/>
            <a:ext cx="5411450" cy="446706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B1DB9C-120C-2217-21D2-228D82DAAA13}"/>
              </a:ext>
            </a:extLst>
          </p:cNvPr>
          <p:cNvSpPr txBox="1"/>
          <p:nvPr/>
        </p:nvSpPr>
        <p:spPr>
          <a:xfrm>
            <a:off x="3567659" y="2818790"/>
            <a:ext cx="94438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0DF20D-DF54-A647-CC67-A964843EEDB6}"/>
              </a:ext>
            </a:extLst>
          </p:cNvPr>
          <p:cNvSpPr txBox="1"/>
          <p:nvPr/>
        </p:nvSpPr>
        <p:spPr>
          <a:xfrm>
            <a:off x="3095469" y="3835370"/>
            <a:ext cx="94438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291776-F4F6-1936-3A40-2BF17FEED5A9}"/>
              </a:ext>
            </a:extLst>
          </p:cNvPr>
          <p:cNvSpPr txBox="1"/>
          <p:nvPr/>
        </p:nvSpPr>
        <p:spPr>
          <a:xfrm>
            <a:off x="0" y="226289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16. В пределах какой тектонической структуры находится населенный пункт </a:t>
            </a:r>
            <a:r>
              <a:rPr lang="ru-RU" sz="2400" b="1" dirty="0" err="1"/>
              <a:t>Глушковичи</a:t>
            </a:r>
            <a:r>
              <a:rPr lang="ru-RU" sz="2400" b="1" dirty="0"/>
              <a:t>?</a:t>
            </a:r>
          </a:p>
          <a:p>
            <a:pPr algn="just"/>
            <a:r>
              <a:rPr lang="ru-RU" sz="2400" b="1" dirty="0"/>
              <a:t>А) Украинский щит; Б) </a:t>
            </a:r>
            <a:r>
              <a:rPr lang="ru-RU" sz="2400" b="1" dirty="0" err="1"/>
              <a:t>Припятский</a:t>
            </a:r>
            <a:r>
              <a:rPr lang="ru-RU" sz="2400" b="1" dirty="0"/>
              <a:t> прогиб; В) Балтийская синеклиза; Г) Черниговский выступ. </a:t>
            </a:r>
          </a:p>
        </p:txBody>
      </p:sp>
    </p:spTree>
    <p:extLst>
      <p:ext uri="{BB962C8B-B14F-4D97-AF65-F5344CB8AC3E}">
        <p14:creationId xmlns:p14="http://schemas.microsoft.com/office/powerpoint/2010/main" val="6714188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C97E386-DD10-1A31-3804-8B2EA0BA2F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770" t="23813" r="15533" b="9269"/>
          <a:stretch/>
        </p:blipFill>
        <p:spPr>
          <a:xfrm>
            <a:off x="3013023" y="1146906"/>
            <a:ext cx="5801193" cy="5363035"/>
          </a:xfrm>
          <a:prstGeom prst="rect">
            <a:avLst/>
          </a:prstGeom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13A311C-A3F7-39C8-E88C-8561BEA2F78A}"/>
              </a:ext>
            </a:extLst>
          </p:cNvPr>
          <p:cNvSpPr txBox="1"/>
          <p:nvPr/>
        </p:nvSpPr>
        <p:spPr>
          <a:xfrm>
            <a:off x="5636301" y="2968052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1F7631-799D-BA6C-33A1-F475D6495651}"/>
              </a:ext>
            </a:extLst>
          </p:cNvPr>
          <p:cNvSpPr txBox="1"/>
          <p:nvPr/>
        </p:nvSpPr>
        <p:spPr>
          <a:xfrm>
            <a:off x="2293495" y="1146906"/>
            <a:ext cx="2848131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7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2E6FFC-878A-DC0C-88BA-9091DB23D024}"/>
              </a:ext>
            </a:extLst>
          </p:cNvPr>
          <p:cNvSpPr txBox="1"/>
          <p:nvPr/>
        </p:nvSpPr>
        <p:spPr>
          <a:xfrm>
            <a:off x="8204617" y="1146906"/>
            <a:ext cx="97436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82925B-9EAE-6DC9-A340-140959D1DAA5}"/>
              </a:ext>
            </a:extLst>
          </p:cNvPr>
          <p:cNvSpPr txBox="1"/>
          <p:nvPr/>
        </p:nvSpPr>
        <p:spPr>
          <a:xfrm>
            <a:off x="-2500" y="-18369"/>
            <a:ext cx="12192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17. Самая низкая точка Беларуси находится в пределах низменности, обозначенной цифрой: А) 1; Б) 2; В) 3; Г) 4.</a:t>
            </a:r>
          </a:p>
        </p:txBody>
      </p:sp>
    </p:spTree>
    <p:extLst>
      <p:ext uri="{BB962C8B-B14F-4D97-AF65-F5344CB8AC3E}">
        <p14:creationId xmlns:p14="http://schemas.microsoft.com/office/powerpoint/2010/main" val="23143308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98FE4375-D8B6-ABCC-29EB-98493CBA12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49288" y="520505"/>
            <a:ext cx="11012487" cy="6337494"/>
          </a:xfrm>
        </p:spPr>
        <p:txBody>
          <a:bodyPr>
            <a:normAutofit fontScale="85000" lnSpcReduction="20000"/>
          </a:bodyPr>
          <a:lstStyle/>
          <a:p>
            <a:pPr algn="ctr" eaLnBrk="1" hangingPunct="1">
              <a:buFontTx/>
              <a:buNone/>
              <a:defRPr/>
            </a:pPr>
            <a:r>
              <a:rPr lang="ru-RU" sz="3500" b="1" dirty="0">
                <a:cs typeface="Times New Roman" pitchFamily="18" charset="0"/>
              </a:rPr>
              <a:t>Уважаемые участники олимпиады! </a:t>
            </a:r>
          </a:p>
          <a:p>
            <a:pPr algn="ctr" eaLnBrk="1" hangingPunct="1">
              <a:buFontTx/>
              <a:buNone/>
              <a:defRPr/>
            </a:pPr>
            <a:endParaRPr lang="ru-RU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000" dirty="0">
                <a:cs typeface="Times New Roman" pitchFamily="18" charset="0"/>
              </a:rPr>
              <a:t>		</a:t>
            </a:r>
            <a:r>
              <a:rPr lang="ru-RU" sz="2600" b="1" dirty="0">
                <a:cs typeface="Times New Roman" pitchFamily="18" charset="0"/>
              </a:rPr>
              <a:t>Мультимедийный тест состоит из 40 вопросов. Из них 30 закрытых, стоимостью 1 балл и 10 открытых, стоимостью 2 балла. 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На выполнение заданий мультимедийного теста олимпиадной работы отводится 1 час (60 минут).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endParaRPr lang="ru-RU" sz="2600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Ответы на задания мультимедийного теста необходимо вписать в предлагаемый бланк ответов.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endParaRPr lang="ru-RU" sz="2600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По результатам мультимедийного тестирования Вы можете получить максимум 50 баллов.</a:t>
            </a:r>
          </a:p>
          <a:p>
            <a:pPr eaLnBrk="1" hangingPunct="1">
              <a:buFontTx/>
              <a:buNone/>
              <a:defRPr/>
            </a:pPr>
            <a:endParaRPr lang="ru-RU" sz="2400" dirty="0">
              <a:cs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r>
              <a:rPr lang="ru-RU" sz="3500" b="1" dirty="0">
                <a:cs typeface="Times New Roman" pitchFamily="18" charset="0"/>
              </a:rPr>
              <a:t>ЖЕЛАЕМ ВАМ УДАЧИ!</a:t>
            </a:r>
            <a:endParaRPr lang="ru-RU" sz="2000" dirty="0"/>
          </a:p>
        </p:txBody>
      </p:sp>
    </p:spTree>
  </p:cSld>
  <p:clrMapOvr>
    <a:masterClrMapping/>
  </p:clrMapOvr>
  <p:transition advClick="0" advTm="72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D340590-36CF-54B3-8EF0-0CD9B76270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321" y="1246148"/>
            <a:ext cx="8215357" cy="476490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052ABB3-1D6C-CDA3-8CC0-33CA071DD79C}"/>
              </a:ext>
            </a:extLst>
          </p:cNvPr>
          <p:cNvSpPr txBox="1"/>
          <p:nvPr/>
        </p:nvSpPr>
        <p:spPr>
          <a:xfrm>
            <a:off x="0" y="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18. Перед вами форма рельефа, которая является достопримечательностью Малоритского района Брестской области. Она образована в результате деятельности: </a:t>
            </a:r>
          </a:p>
          <a:p>
            <a:pPr algn="just"/>
            <a:r>
              <a:rPr lang="ru-RU" sz="2400" b="1" dirty="0"/>
              <a:t>А) ледника; Б) временных водных потоков; В) ветра; Г) деятельности человека.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240623-02C8-AA9A-492A-280E546C44B6}"/>
              </a:ext>
            </a:extLst>
          </p:cNvPr>
          <p:cNvSpPr txBox="1"/>
          <p:nvPr/>
        </p:nvSpPr>
        <p:spPr>
          <a:xfrm>
            <a:off x="1241048" y="6168981"/>
            <a:ext cx="9709902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err="1"/>
              <a:t>Мокранская</a:t>
            </a:r>
            <a:r>
              <a:rPr lang="ru-RU" sz="2400" b="1" dirty="0"/>
              <a:t> дюна, относительная высота 12 м, возраст 10 – 14 тыс. лет</a:t>
            </a:r>
          </a:p>
        </p:txBody>
      </p:sp>
    </p:spTree>
    <p:extLst>
      <p:ext uri="{BB962C8B-B14F-4D97-AF65-F5344CB8AC3E}">
        <p14:creationId xmlns:p14="http://schemas.microsoft.com/office/powerpoint/2010/main" val="1265618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3C6AF3B7-91B1-5749-4DF5-AA0DD9785BA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41" r="28798"/>
          <a:stretch/>
        </p:blipFill>
        <p:spPr bwMode="auto">
          <a:xfrm>
            <a:off x="305408" y="2791867"/>
            <a:ext cx="1903382" cy="372135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319CF9AD-55CC-CAA0-81E0-31ED021991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5109"/>
          <a:stretch/>
        </p:blipFill>
        <p:spPr bwMode="auto">
          <a:xfrm>
            <a:off x="8002840" y="337389"/>
            <a:ext cx="3883752" cy="245447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73D2CBA9-1789-05E8-3A98-19BC459A62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0"/>
          <a:stretch/>
        </p:blipFill>
        <p:spPr bwMode="auto">
          <a:xfrm>
            <a:off x="2668814" y="2810547"/>
            <a:ext cx="4874002" cy="372135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A06B992D-1428-8A8E-9BC4-B30FB2752B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5"/>
          <a:stretch/>
        </p:blipFill>
        <p:spPr bwMode="auto">
          <a:xfrm>
            <a:off x="8002840" y="3111710"/>
            <a:ext cx="3873594" cy="340285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C941885-9320-A113-B417-A46AB6793C4C}"/>
              </a:ext>
            </a:extLst>
          </p:cNvPr>
          <p:cNvSpPr txBox="1"/>
          <p:nvPr/>
        </p:nvSpPr>
        <p:spPr>
          <a:xfrm>
            <a:off x="305408" y="509666"/>
            <a:ext cx="742951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19. На слайде представлены: </a:t>
            </a:r>
          </a:p>
          <a:p>
            <a:pPr algn="just"/>
            <a:r>
              <a:rPr lang="ru-RU" sz="2400" b="1" dirty="0"/>
              <a:t>А) наиболее посещаемые туристические объекты; </a:t>
            </a:r>
          </a:p>
          <a:p>
            <a:pPr algn="just"/>
            <a:r>
              <a:rPr lang="ru-RU" sz="2400" b="1" dirty="0"/>
              <a:t>Б) национальные парки; </a:t>
            </a:r>
          </a:p>
          <a:p>
            <a:pPr algn="just"/>
            <a:r>
              <a:rPr lang="ru-RU" sz="2400" b="1" dirty="0"/>
              <a:t>В) заповедники; </a:t>
            </a:r>
          </a:p>
          <a:p>
            <a:pPr algn="just"/>
            <a:r>
              <a:rPr lang="ru-RU" sz="2400" b="1" dirty="0"/>
              <a:t>Д) объекты ЮНЕСКО.</a:t>
            </a:r>
          </a:p>
        </p:txBody>
      </p:sp>
    </p:spTree>
    <p:extLst>
      <p:ext uri="{BB962C8B-B14F-4D97-AF65-F5344CB8AC3E}">
        <p14:creationId xmlns:p14="http://schemas.microsoft.com/office/powerpoint/2010/main" val="40429625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A55503EC-D739-24B6-3B1D-D3827914FD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6" b="2532"/>
          <a:stretch/>
        </p:blipFill>
        <p:spPr bwMode="auto">
          <a:xfrm>
            <a:off x="5408715" y="0"/>
            <a:ext cx="638700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2875531-32D6-F343-0BB7-0A6BBBE44992}"/>
              </a:ext>
            </a:extLst>
          </p:cNvPr>
          <p:cNvSpPr txBox="1"/>
          <p:nvPr/>
        </p:nvSpPr>
        <p:spPr>
          <a:xfrm>
            <a:off x="6880485" y="3222885"/>
            <a:ext cx="1633928" cy="20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1AFDD5E-E60B-F411-16C4-286C90EC33FE}"/>
              </a:ext>
            </a:extLst>
          </p:cNvPr>
          <p:cNvSpPr txBox="1"/>
          <p:nvPr/>
        </p:nvSpPr>
        <p:spPr>
          <a:xfrm>
            <a:off x="213399" y="278954"/>
            <a:ext cx="50124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20. Природоохранный объект, показанный на слайде: </a:t>
            </a:r>
          </a:p>
          <a:p>
            <a:r>
              <a:rPr lang="ru-RU" sz="2400" b="1" dirty="0"/>
              <a:t>А) </a:t>
            </a:r>
            <a:r>
              <a:rPr lang="ru-RU" sz="2400" b="1" dirty="0" err="1"/>
              <a:t>Припятский</a:t>
            </a:r>
            <a:r>
              <a:rPr lang="ru-RU" sz="2400" b="1" dirty="0"/>
              <a:t> национальный парк; </a:t>
            </a:r>
          </a:p>
          <a:p>
            <a:r>
              <a:rPr lang="ru-RU" sz="2400" b="1" dirty="0"/>
              <a:t>Б) </a:t>
            </a:r>
            <a:r>
              <a:rPr lang="ru-RU" sz="2400" b="1" dirty="0" err="1"/>
              <a:t>Нарочанский</a:t>
            </a:r>
            <a:r>
              <a:rPr lang="ru-RU" sz="2400" b="1" dirty="0"/>
              <a:t> парк; </a:t>
            </a:r>
          </a:p>
          <a:p>
            <a:r>
              <a:rPr lang="ru-RU" sz="2400" b="1" dirty="0"/>
              <a:t>В) Березинский биосферный заповедник; </a:t>
            </a:r>
          </a:p>
          <a:p>
            <a:r>
              <a:rPr lang="ru-RU" sz="2400" b="1" dirty="0"/>
              <a:t>Г) Национальный парк Беловежская пуща.</a:t>
            </a:r>
          </a:p>
        </p:txBody>
      </p:sp>
    </p:spTree>
    <p:extLst>
      <p:ext uri="{BB962C8B-B14F-4D97-AF65-F5344CB8AC3E}">
        <p14:creationId xmlns:p14="http://schemas.microsoft.com/office/powerpoint/2010/main" val="3719554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>
            <a:extLst>
              <a:ext uri="{FF2B5EF4-FFF2-40B4-BE49-F238E27FC236}">
                <a16:creationId xmlns:a16="http://schemas.microsoft.com/office/drawing/2014/main" id="{E8D1DE03-02A3-BBD7-4DF7-03651A9BBA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5"/>
          <a:stretch/>
        </p:blipFill>
        <p:spPr bwMode="auto">
          <a:xfrm>
            <a:off x="4429971" y="119921"/>
            <a:ext cx="7660600" cy="6738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BBDA335-51D9-A2A3-4223-64BFCBB983D8}"/>
              </a:ext>
            </a:extLst>
          </p:cNvPr>
          <p:cNvSpPr txBox="1"/>
          <p:nvPr/>
        </p:nvSpPr>
        <p:spPr>
          <a:xfrm>
            <a:off x="4332155" y="363512"/>
            <a:ext cx="2725711" cy="1345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EE25B2-B1E7-E3FA-9D25-B89BEA452EAF}"/>
              </a:ext>
            </a:extLst>
          </p:cNvPr>
          <p:cNvSpPr txBox="1"/>
          <p:nvPr/>
        </p:nvSpPr>
        <p:spPr>
          <a:xfrm>
            <a:off x="4332155" y="1787579"/>
            <a:ext cx="1763843" cy="6522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637331-9376-9F0A-F827-9EB7C436BBC6}"/>
              </a:ext>
            </a:extLst>
          </p:cNvPr>
          <p:cNvSpPr txBox="1"/>
          <p:nvPr/>
        </p:nvSpPr>
        <p:spPr>
          <a:xfrm>
            <a:off x="219853" y="119921"/>
            <a:ext cx="42101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21. Назовите самое крупное месторождение торфа в Беларуси, где мощность торфа достигает 11м.</a:t>
            </a:r>
          </a:p>
          <a:p>
            <a:r>
              <a:rPr lang="ru-RU" sz="2400" b="1" dirty="0"/>
              <a:t>А) </a:t>
            </a:r>
            <a:r>
              <a:rPr lang="ru-RU" sz="2400" b="1" dirty="0" err="1"/>
              <a:t>Годылево</a:t>
            </a:r>
            <a:r>
              <a:rPr lang="ru-RU" sz="2400" b="1" dirty="0"/>
              <a:t>;</a:t>
            </a:r>
          </a:p>
          <a:p>
            <a:r>
              <a:rPr lang="ru-RU" sz="2400" b="1" dirty="0"/>
              <a:t>Б) Заречье;</a:t>
            </a:r>
          </a:p>
          <a:p>
            <a:r>
              <a:rPr lang="ru-RU" sz="2400" b="1" dirty="0"/>
              <a:t>В) </a:t>
            </a:r>
            <a:r>
              <a:rPr lang="ru-RU" sz="2400" b="1" dirty="0" err="1"/>
              <a:t>Выгонощанское</a:t>
            </a:r>
            <a:r>
              <a:rPr lang="ru-RU" sz="2400" b="1" dirty="0"/>
              <a:t>;</a:t>
            </a:r>
          </a:p>
          <a:p>
            <a:r>
              <a:rPr lang="ru-RU" sz="2400" b="1" dirty="0"/>
              <a:t>Г) Ореховский Мох.</a:t>
            </a:r>
          </a:p>
        </p:txBody>
      </p:sp>
    </p:spTree>
    <p:extLst>
      <p:ext uri="{BB962C8B-B14F-4D97-AF65-F5344CB8AC3E}">
        <p14:creationId xmlns:p14="http://schemas.microsoft.com/office/powerpoint/2010/main" val="27952875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A7E66C4-4FA1-8D2D-4BBF-D67873CB27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049" t="28405" r="6926" b="8614"/>
          <a:stretch/>
        </p:blipFill>
        <p:spPr>
          <a:xfrm>
            <a:off x="644577" y="1548139"/>
            <a:ext cx="10912839" cy="47691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8099279-1F6D-03ED-05A4-02679A213625}"/>
              </a:ext>
            </a:extLst>
          </p:cNvPr>
          <p:cNvSpPr txBox="1"/>
          <p:nvPr/>
        </p:nvSpPr>
        <p:spPr>
          <a:xfrm>
            <a:off x="1543987" y="2698229"/>
            <a:ext cx="31029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199F0B-C163-DBE2-1A15-AE913047B164}"/>
              </a:ext>
            </a:extLst>
          </p:cNvPr>
          <p:cNvSpPr txBox="1"/>
          <p:nvPr/>
        </p:nvSpPr>
        <p:spPr>
          <a:xfrm>
            <a:off x="1" y="494675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22. Какое озеро обозначено цифрой 4: А) Белое; Б) Черное; В) Круглое; Г) Червоное. </a:t>
            </a:r>
          </a:p>
        </p:txBody>
      </p:sp>
    </p:spTree>
    <p:extLst>
      <p:ext uri="{BB962C8B-B14F-4D97-AF65-F5344CB8AC3E}">
        <p14:creationId xmlns:p14="http://schemas.microsoft.com/office/powerpoint/2010/main" val="9665136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59FD82E6-7396-D69B-C722-1741F88D51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613" y="860978"/>
            <a:ext cx="10250774" cy="576606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5DF4312-5A4A-5455-714E-01537C157580}"/>
              </a:ext>
            </a:extLst>
          </p:cNvPr>
          <p:cNvSpPr txBox="1"/>
          <p:nvPr/>
        </p:nvSpPr>
        <p:spPr>
          <a:xfrm>
            <a:off x="0" y="29981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23. На фото ходы короеда-типографа. Какое дерево страдает от данного вредителя? </a:t>
            </a:r>
          </a:p>
          <a:p>
            <a:pPr algn="just"/>
            <a:r>
              <a:rPr lang="ru-RU" sz="2400" b="1" dirty="0"/>
              <a:t>А) ель; Б) береза; В) осина; Г) дуб.</a:t>
            </a:r>
          </a:p>
        </p:txBody>
      </p:sp>
    </p:spTree>
    <p:extLst>
      <p:ext uri="{BB962C8B-B14F-4D97-AF65-F5344CB8AC3E}">
        <p14:creationId xmlns:p14="http://schemas.microsoft.com/office/powerpoint/2010/main" val="30446557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mg">
            <a:extLst>
              <a:ext uri="{FF2B5EF4-FFF2-40B4-BE49-F238E27FC236}">
                <a16:creationId xmlns:a16="http://schemas.microsoft.com/office/drawing/2014/main" id="{98AAE3A0-2356-54E7-A63A-C02AED0FD4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087" y="0"/>
            <a:ext cx="71739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504B040-4798-582D-F9AB-DFA9CCFAD9F4}"/>
              </a:ext>
            </a:extLst>
          </p:cNvPr>
          <p:cNvSpPr txBox="1"/>
          <p:nvPr/>
        </p:nvSpPr>
        <p:spPr>
          <a:xfrm>
            <a:off x="179882" y="569626"/>
            <a:ext cx="461697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24. Какая проблема изображена на слайде?</a:t>
            </a:r>
          </a:p>
          <a:p>
            <a:pPr algn="just"/>
            <a:r>
              <a:rPr lang="ru-RU" sz="2400" b="1" dirty="0"/>
              <a:t>А) потепление климата;</a:t>
            </a:r>
          </a:p>
          <a:p>
            <a:pPr algn="just"/>
            <a:r>
              <a:rPr lang="ru-RU" sz="2400" b="1" dirty="0"/>
              <a:t>Б) загрязнение мирового океана;</a:t>
            </a:r>
          </a:p>
          <a:p>
            <a:pPr algn="just"/>
            <a:r>
              <a:rPr lang="ru-RU" sz="2400" b="1" dirty="0"/>
              <a:t>В) озоновая дыра;</a:t>
            </a:r>
          </a:p>
          <a:p>
            <a:pPr algn="just"/>
            <a:r>
              <a:rPr lang="ru-RU" sz="2400" b="1" dirty="0"/>
              <a:t>Г) освоение космоса.</a:t>
            </a:r>
          </a:p>
        </p:txBody>
      </p:sp>
    </p:spTree>
    <p:extLst>
      <p:ext uri="{BB962C8B-B14F-4D97-AF65-F5344CB8AC3E}">
        <p14:creationId xmlns:p14="http://schemas.microsoft.com/office/powerpoint/2010/main" val="31648773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BDF8FC-38A2-BF4B-BB9A-88BBB96DF2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230" t="31153" r="39016" b="12992"/>
          <a:stretch/>
        </p:blipFill>
        <p:spPr>
          <a:xfrm>
            <a:off x="459698" y="2724463"/>
            <a:ext cx="3627620" cy="386746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194" name="Picture 2">
            <a:extLst>
              <a:ext uri="{FF2B5EF4-FFF2-40B4-BE49-F238E27FC236}">
                <a16:creationId xmlns:a16="http://schemas.microsoft.com/office/drawing/2014/main" id="{5D1494CD-8FA3-7E4C-68C2-68EF3A728F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427" y="479685"/>
            <a:ext cx="7416513" cy="539655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BB49AC2-CF23-F3FD-BF44-4A8C953C2862}"/>
              </a:ext>
            </a:extLst>
          </p:cNvPr>
          <p:cNvSpPr txBox="1"/>
          <p:nvPr/>
        </p:nvSpPr>
        <p:spPr>
          <a:xfrm>
            <a:off x="379060" y="479685"/>
            <a:ext cx="37082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25. Главное металлургическое предприятие Беларуси расположено в городе: </a:t>
            </a:r>
          </a:p>
          <a:p>
            <a:r>
              <a:rPr lang="ru-RU" sz="2400" b="1" dirty="0"/>
              <a:t>А) 2; Б) 3; В) 4; Г) 6.</a:t>
            </a:r>
          </a:p>
        </p:txBody>
      </p:sp>
    </p:spTree>
    <p:extLst>
      <p:ext uri="{BB962C8B-B14F-4D97-AF65-F5344CB8AC3E}">
        <p14:creationId xmlns:p14="http://schemas.microsoft.com/office/powerpoint/2010/main" val="10278237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>
            <a:extLst>
              <a:ext uri="{FF2B5EF4-FFF2-40B4-BE49-F238E27FC236}">
                <a16:creationId xmlns:a16="http://schemas.microsoft.com/office/drawing/2014/main" id="{FF0916AA-7E94-D215-6696-B7741500E2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2" b="9509"/>
          <a:stretch/>
        </p:blipFill>
        <p:spPr bwMode="auto">
          <a:xfrm>
            <a:off x="2782887" y="764499"/>
            <a:ext cx="6626225" cy="592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A55E2A-4C27-3FCF-257B-53D87C78FA98}"/>
              </a:ext>
            </a:extLst>
          </p:cNvPr>
          <p:cNvSpPr txBox="1"/>
          <p:nvPr/>
        </p:nvSpPr>
        <p:spPr>
          <a:xfrm>
            <a:off x="1871003" y="0"/>
            <a:ext cx="92424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26. Какая страна не входила в состав СССР? </a:t>
            </a:r>
          </a:p>
          <a:p>
            <a:pPr algn="just"/>
            <a:r>
              <a:rPr lang="ru-RU" sz="2400" b="1" dirty="0"/>
              <a:t>А) Туркменистан; Б) Кыргызстан; В) Таджикистан; Г) Пакистан.</a:t>
            </a:r>
          </a:p>
        </p:txBody>
      </p:sp>
    </p:spTree>
    <p:extLst>
      <p:ext uri="{BB962C8B-B14F-4D97-AF65-F5344CB8AC3E}">
        <p14:creationId xmlns:p14="http://schemas.microsoft.com/office/powerpoint/2010/main" val="39971842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4A65B5B-9E89-2DA4-235C-CAACCC4A1E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334" t="26215" r="32723" b="8609"/>
          <a:stretch/>
        </p:blipFill>
        <p:spPr>
          <a:xfrm>
            <a:off x="2643266" y="1622080"/>
            <a:ext cx="6905468" cy="50666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1E6B442-8607-098F-79E4-67F26E6527B9}"/>
              </a:ext>
            </a:extLst>
          </p:cNvPr>
          <p:cNvSpPr txBox="1"/>
          <p:nvPr/>
        </p:nvSpPr>
        <p:spPr>
          <a:xfrm>
            <a:off x="8409482" y="1858780"/>
            <a:ext cx="1847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EDF888-BC33-E618-5654-E4836DB7C7F1}"/>
              </a:ext>
            </a:extLst>
          </p:cNvPr>
          <p:cNvSpPr txBox="1"/>
          <p:nvPr/>
        </p:nvSpPr>
        <p:spPr>
          <a:xfrm>
            <a:off x="8199620" y="1986994"/>
            <a:ext cx="1244182" cy="111214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80B299-F5D3-7F08-0275-9F89CC0315A8}"/>
              </a:ext>
            </a:extLst>
          </p:cNvPr>
          <p:cNvSpPr txBox="1"/>
          <p:nvPr/>
        </p:nvSpPr>
        <p:spPr>
          <a:xfrm>
            <a:off x="8199620" y="3801474"/>
            <a:ext cx="1244182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000" dirty="0"/>
              <a:t>   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3B04FA-A6D5-2AE5-FAC0-05E5840C26C4}"/>
              </a:ext>
            </a:extLst>
          </p:cNvPr>
          <p:cNvSpPr txBox="1"/>
          <p:nvPr/>
        </p:nvSpPr>
        <p:spPr>
          <a:xfrm>
            <a:off x="8199620" y="5827242"/>
            <a:ext cx="1349114" cy="49987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B9FB18-4460-6AB9-8128-13CC4020A491}"/>
              </a:ext>
            </a:extLst>
          </p:cNvPr>
          <p:cNvSpPr txBox="1"/>
          <p:nvPr/>
        </p:nvSpPr>
        <p:spPr>
          <a:xfrm>
            <a:off x="224852" y="169245"/>
            <a:ext cx="117672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27. Какая тектоническая структура сформировалась в Беларуси во время складчатости, отмеченной вопросительным знаком? А) Оршанская впадина; Б) Белорусская антеклиза; В) Балтийская синеклиза; Г) </a:t>
            </a:r>
            <a:r>
              <a:rPr lang="ru-RU" sz="2400" b="1" dirty="0" err="1"/>
              <a:t>Припятский</a:t>
            </a:r>
            <a:r>
              <a:rPr lang="ru-RU" sz="2400" b="1" dirty="0"/>
              <a:t> прогиб.</a:t>
            </a:r>
          </a:p>
        </p:txBody>
      </p:sp>
    </p:spTree>
    <p:extLst>
      <p:ext uri="{BB962C8B-B14F-4D97-AF65-F5344CB8AC3E}">
        <p14:creationId xmlns:p14="http://schemas.microsoft.com/office/powerpoint/2010/main" val="5808418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>
            <a:extLst>
              <a:ext uri="{FF2B5EF4-FFF2-40B4-BE49-F238E27FC236}">
                <a16:creationId xmlns:a16="http://schemas.microsoft.com/office/drawing/2014/main" id="{E29D2BDC-291A-2A32-9C3F-119EE0D61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353" y="795094"/>
            <a:ext cx="8861294" cy="59130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2421970-7E09-43C2-8461-12D56126AC22}"/>
              </a:ext>
            </a:extLst>
          </p:cNvPr>
          <p:cNvSpPr txBox="1"/>
          <p:nvPr/>
        </p:nvSpPr>
        <p:spPr>
          <a:xfrm>
            <a:off x="0" y="104932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1. Данная фотография была сделана в: А) Армении; Б) ЮАР; В) Греции; Г) Бразилии.</a:t>
            </a:r>
          </a:p>
        </p:txBody>
      </p:sp>
    </p:spTree>
    <p:extLst>
      <p:ext uri="{BB962C8B-B14F-4D97-AF65-F5344CB8AC3E}">
        <p14:creationId xmlns:p14="http://schemas.microsoft.com/office/powerpoint/2010/main" val="24782046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338292DE-C444-A410-19AB-703424FFF4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12" y="1119110"/>
            <a:ext cx="10696575" cy="542925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722ADDF-4AB4-56D7-9A93-234AD5E37BC4}"/>
              </a:ext>
            </a:extLst>
          </p:cNvPr>
          <p:cNvSpPr txBox="1"/>
          <p:nvPr/>
        </p:nvSpPr>
        <p:spPr>
          <a:xfrm>
            <a:off x="0" y="54807"/>
            <a:ext cx="12191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28. Назовите город Беларуси, где фиксируется наибольшее загрязнение воздуха? </a:t>
            </a:r>
          </a:p>
          <a:p>
            <a:pPr algn="just"/>
            <a:r>
              <a:rPr lang="ru-RU" sz="2400" b="1" dirty="0"/>
              <a:t>А) Новополоцк; Б) Светлогорск; В) Могилев; Г) Бобруйск.</a:t>
            </a:r>
          </a:p>
        </p:txBody>
      </p:sp>
    </p:spTree>
    <p:extLst>
      <p:ext uri="{BB962C8B-B14F-4D97-AF65-F5344CB8AC3E}">
        <p14:creationId xmlns:p14="http://schemas.microsoft.com/office/powerpoint/2010/main" val="33005651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A13376C-DE94-B9F5-9CD7-EEAD40101A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012"/>
          <a:stretch/>
        </p:blipFill>
        <p:spPr>
          <a:xfrm>
            <a:off x="1873347" y="698016"/>
            <a:ext cx="8525252" cy="615998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EAE9097-85D1-F367-9F34-29688B05A1B4}"/>
              </a:ext>
            </a:extLst>
          </p:cNvPr>
          <p:cNvSpPr txBox="1"/>
          <p:nvPr/>
        </p:nvSpPr>
        <p:spPr>
          <a:xfrm>
            <a:off x="3987384" y="1319135"/>
            <a:ext cx="31451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dirty="0"/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4BF0E6-0414-968D-F029-AF776394D946}"/>
              </a:ext>
            </a:extLst>
          </p:cNvPr>
          <p:cNvSpPr txBox="1"/>
          <p:nvPr/>
        </p:nvSpPr>
        <p:spPr>
          <a:xfrm>
            <a:off x="4774225" y="3228945"/>
            <a:ext cx="31451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dirty="0"/>
              <a:t>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94B4EA-76F2-C7F6-1195-F41ED2508833}"/>
              </a:ext>
            </a:extLst>
          </p:cNvPr>
          <p:cNvSpPr txBox="1"/>
          <p:nvPr/>
        </p:nvSpPr>
        <p:spPr>
          <a:xfrm>
            <a:off x="6583038" y="2363263"/>
            <a:ext cx="31451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dirty="0"/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19E1F7-C90D-A560-DE26-88BA9327907B}"/>
              </a:ext>
            </a:extLst>
          </p:cNvPr>
          <p:cNvSpPr txBox="1"/>
          <p:nvPr/>
        </p:nvSpPr>
        <p:spPr>
          <a:xfrm>
            <a:off x="5821463" y="5463915"/>
            <a:ext cx="314510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dirty="0"/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41AE1E-1001-00EA-AE72-AFEC938604BC}"/>
              </a:ext>
            </a:extLst>
          </p:cNvPr>
          <p:cNvSpPr txBox="1"/>
          <p:nvPr/>
        </p:nvSpPr>
        <p:spPr>
          <a:xfrm>
            <a:off x="1" y="140494"/>
            <a:ext cx="94461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29. </a:t>
            </a:r>
            <a:r>
              <a:rPr lang="ru-RU" sz="2400" b="1" dirty="0" err="1"/>
              <a:t>Кантабрийские</a:t>
            </a:r>
            <a:r>
              <a:rPr lang="ru-RU" sz="2400" b="1" dirty="0"/>
              <a:t> горы обозначены цифрой: А) 1; Б) 2; В) 3; Г) 4.</a:t>
            </a:r>
          </a:p>
        </p:txBody>
      </p:sp>
    </p:spTree>
    <p:extLst>
      <p:ext uri="{BB962C8B-B14F-4D97-AF65-F5344CB8AC3E}">
        <p14:creationId xmlns:p14="http://schemas.microsoft.com/office/powerpoint/2010/main" val="18643836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3B46D27-EE08-A269-0A82-227C4F487B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13" t="1811" r="35205" b="2581"/>
          <a:stretch/>
        </p:blipFill>
        <p:spPr>
          <a:xfrm>
            <a:off x="3897442" y="176134"/>
            <a:ext cx="7629993" cy="650573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53CDAE2-3ABB-9003-D6C0-9DC56AF5CA2D}"/>
              </a:ext>
            </a:extLst>
          </p:cNvPr>
          <p:cNvSpPr txBox="1"/>
          <p:nvPr/>
        </p:nvSpPr>
        <p:spPr>
          <a:xfrm>
            <a:off x="314793" y="779489"/>
            <a:ext cx="33777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30. На слайде показаны страны-лидеры за 2020 год по сбору: </a:t>
            </a:r>
          </a:p>
          <a:p>
            <a:r>
              <a:rPr lang="ru-RU" sz="2400" b="1" dirty="0"/>
              <a:t>А) кукурузы; </a:t>
            </a:r>
          </a:p>
          <a:p>
            <a:r>
              <a:rPr lang="ru-RU" sz="2400" b="1" dirty="0"/>
              <a:t>Б) пшеницы; </a:t>
            </a:r>
          </a:p>
          <a:p>
            <a:r>
              <a:rPr lang="ru-RU" sz="2400" b="1" dirty="0"/>
              <a:t>В) подсолнечника; </a:t>
            </a:r>
          </a:p>
          <a:p>
            <a:r>
              <a:rPr lang="ru-RU" sz="2400" b="1" dirty="0"/>
              <a:t>Г) хлопка.</a:t>
            </a:r>
          </a:p>
        </p:txBody>
      </p:sp>
    </p:spTree>
    <p:extLst>
      <p:ext uri="{BB962C8B-B14F-4D97-AF65-F5344CB8AC3E}">
        <p14:creationId xmlns:p14="http://schemas.microsoft.com/office/powerpoint/2010/main" val="40902288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DEF61CC3-827F-D8F5-A33F-E58B3D110E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819" y="0"/>
            <a:ext cx="40513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авая фигурная скобка 2">
            <a:extLst>
              <a:ext uri="{FF2B5EF4-FFF2-40B4-BE49-F238E27FC236}">
                <a16:creationId xmlns:a16="http://schemas.microsoft.com/office/drawing/2014/main" id="{9260BCC0-93E4-5527-093D-65103A5335B6}"/>
              </a:ext>
            </a:extLst>
          </p:cNvPr>
          <p:cNvSpPr/>
          <p:nvPr/>
        </p:nvSpPr>
        <p:spPr>
          <a:xfrm>
            <a:off x="8931119" y="2218544"/>
            <a:ext cx="389744" cy="644577"/>
          </a:xfrm>
          <a:prstGeom prst="rightBrac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A62AA48-8324-1E95-A878-FA182B2D9742}"/>
              </a:ext>
            </a:extLst>
          </p:cNvPr>
          <p:cNvSpPr txBox="1"/>
          <p:nvPr/>
        </p:nvSpPr>
        <p:spPr>
          <a:xfrm>
            <a:off x="9320863" y="2279222"/>
            <a:ext cx="3513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/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BC383F-AC7B-66F0-DD8C-41073EF1568F}"/>
              </a:ext>
            </a:extLst>
          </p:cNvPr>
          <p:cNvSpPr txBox="1"/>
          <p:nvPr/>
        </p:nvSpPr>
        <p:spPr>
          <a:xfrm>
            <a:off x="494676" y="269823"/>
            <a:ext cx="3732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31. Какой почвенный горизонт отмечен вопросительным знаком?</a:t>
            </a:r>
          </a:p>
        </p:txBody>
      </p:sp>
    </p:spTree>
    <p:extLst>
      <p:ext uri="{BB962C8B-B14F-4D97-AF65-F5344CB8AC3E}">
        <p14:creationId xmlns:p14="http://schemas.microsoft.com/office/powerpoint/2010/main" val="110359595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>
            <a:extLst>
              <a:ext uri="{FF2B5EF4-FFF2-40B4-BE49-F238E27FC236}">
                <a16:creationId xmlns:a16="http://schemas.microsoft.com/office/drawing/2014/main" id="{2E4DAC96-05E6-4C9F-BDDF-04329E4C11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19" b="12330"/>
          <a:stretch/>
        </p:blipFill>
        <p:spPr bwMode="auto">
          <a:xfrm>
            <a:off x="3951946" y="3505916"/>
            <a:ext cx="4288108" cy="291591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8EDC545E-35DB-4B8F-A7C1-1E2832EA4E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5277" y="459030"/>
            <a:ext cx="1225621" cy="1532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id="{8E3036D2-4E3D-4744-A360-71C0A7F68C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7629" y="2042832"/>
            <a:ext cx="3037114" cy="202474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>
            <a:extLst>
              <a:ext uri="{FF2B5EF4-FFF2-40B4-BE49-F238E27FC236}">
                <a16:creationId xmlns:a16="http://schemas.microsoft.com/office/drawing/2014/main" id="{72E81AC6-B5A7-4535-A7CE-32C0B3E485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80"/>
          <a:stretch/>
        </p:blipFill>
        <p:spPr bwMode="auto">
          <a:xfrm>
            <a:off x="3951946" y="459030"/>
            <a:ext cx="4288108" cy="273527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>
            <a:extLst>
              <a:ext uri="{FF2B5EF4-FFF2-40B4-BE49-F238E27FC236}">
                <a16:creationId xmlns:a16="http://schemas.microsoft.com/office/drawing/2014/main" id="{FBBF12AE-2507-4B4D-9987-61E507F2A7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557629" y="4397086"/>
            <a:ext cx="3037114" cy="202474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>
            <a:extLst>
              <a:ext uri="{FF2B5EF4-FFF2-40B4-BE49-F238E27FC236}">
                <a16:creationId xmlns:a16="http://schemas.microsoft.com/office/drawing/2014/main" id="{3610747C-EA23-422F-B53F-7C45DAF7A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66" y="2133586"/>
            <a:ext cx="2902505" cy="4288244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>
            <a:extLst>
              <a:ext uri="{FF2B5EF4-FFF2-40B4-BE49-F238E27FC236}">
                <a16:creationId xmlns:a16="http://schemas.microsoft.com/office/drawing/2014/main" id="{2305BE1F-941E-4C87-A662-E693C8615D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" t="17168" r="1" b="20649"/>
          <a:stretch/>
        </p:blipFill>
        <p:spPr bwMode="auto">
          <a:xfrm>
            <a:off x="8557629" y="436170"/>
            <a:ext cx="3037114" cy="127715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BA56B1E-CB89-F789-04D7-6356306BFEFC}"/>
              </a:ext>
            </a:extLst>
          </p:cNvPr>
          <p:cNvSpPr txBox="1"/>
          <p:nvPr/>
        </p:nvSpPr>
        <p:spPr>
          <a:xfrm>
            <a:off x="0" y="-63329"/>
            <a:ext cx="28108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32. Назовите город.</a:t>
            </a:r>
          </a:p>
        </p:txBody>
      </p:sp>
    </p:spTree>
    <p:extLst>
      <p:ext uri="{BB962C8B-B14F-4D97-AF65-F5344CB8AC3E}">
        <p14:creationId xmlns:p14="http://schemas.microsoft.com/office/powerpoint/2010/main" val="40807240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A972109B-2797-0CCB-3480-A88AF55AA8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839" y="185737"/>
            <a:ext cx="7620000" cy="648652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165DE13-EFEF-EC44-5A2E-222B343FBE52}"/>
              </a:ext>
            </a:extLst>
          </p:cNvPr>
          <p:cNvSpPr txBox="1"/>
          <p:nvPr/>
        </p:nvSpPr>
        <p:spPr>
          <a:xfrm>
            <a:off x="359765" y="449705"/>
            <a:ext cx="33428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33. Назовите форму рельефа, выделенную цветом на карте.</a:t>
            </a:r>
          </a:p>
        </p:txBody>
      </p:sp>
    </p:spTree>
    <p:extLst>
      <p:ext uri="{BB962C8B-B14F-4D97-AF65-F5344CB8AC3E}">
        <p14:creationId xmlns:p14="http://schemas.microsoft.com/office/powerpoint/2010/main" val="18420716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0049858-F1EC-48FF-FA39-7F30DD6B7AD8}"/>
              </a:ext>
            </a:extLst>
          </p:cNvPr>
          <p:cNvSpPr txBox="1"/>
          <p:nvPr/>
        </p:nvSpPr>
        <p:spPr>
          <a:xfrm>
            <a:off x="5246326" y="4965895"/>
            <a:ext cx="2663482" cy="18921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83532E-D0BD-633C-1262-EFDC703FB147}"/>
              </a:ext>
            </a:extLst>
          </p:cNvPr>
          <p:cNvSpPr txBox="1"/>
          <p:nvPr/>
        </p:nvSpPr>
        <p:spPr>
          <a:xfrm>
            <a:off x="331198" y="134912"/>
            <a:ext cx="111816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34. В какой стране мира можно увидеть подобное уличное шествие 1 и 2 ноября?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A8EAC60-FF1B-6442-5C1A-E669DCBEE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580" y="1185760"/>
            <a:ext cx="8504420" cy="567224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7166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1467121-8BA4-A139-DC68-FF9B549FF79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95" t="9026" r="2359" b="19385"/>
          <a:stretch/>
        </p:blipFill>
        <p:spPr>
          <a:xfrm>
            <a:off x="1713913" y="1261709"/>
            <a:ext cx="8764173" cy="49096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80CAF3-81CA-8E22-75A6-091F85CBC063}"/>
              </a:ext>
            </a:extLst>
          </p:cNvPr>
          <p:cNvSpPr txBox="1"/>
          <p:nvPr/>
        </p:nvSpPr>
        <p:spPr>
          <a:xfrm>
            <a:off x="453364" y="344774"/>
            <a:ext cx="56426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35. Какая страна изображена на слайде?</a:t>
            </a:r>
          </a:p>
        </p:txBody>
      </p:sp>
    </p:spTree>
    <p:extLst>
      <p:ext uri="{BB962C8B-B14F-4D97-AF65-F5344CB8AC3E}">
        <p14:creationId xmlns:p14="http://schemas.microsoft.com/office/powerpoint/2010/main" val="42420171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2E4307-A988-B945-ECCE-AC6A474322FA}"/>
              </a:ext>
            </a:extLst>
          </p:cNvPr>
          <p:cNvSpPr txBox="1"/>
          <p:nvPr/>
        </p:nvSpPr>
        <p:spPr>
          <a:xfrm>
            <a:off x="267286" y="506436"/>
            <a:ext cx="2490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2400" b="1" dirty="0"/>
              <a:t>36. Назов</a:t>
            </a:r>
            <a:r>
              <a:rPr lang="ru-RU" sz="2400" b="1" dirty="0" err="1"/>
              <a:t>ите</a:t>
            </a:r>
            <a:r>
              <a:rPr lang="ru-RU" sz="2400" b="1" dirty="0"/>
              <a:t> инвазивный вид растения.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4B756F3-3170-83AE-AA31-9ED49225F6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4" r="4604"/>
          <a:stretch/>
        </p:blipFill>
        <p:spPr bwMode="auto">
          <a:xfrm>
            <a:off x="3019864" y="0"/>
            <a:ext cx="9172136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82450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B548C3-51A3-684B-2D21-E75F1A8128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415"/>
          <a:stretch/>
        </p:blipFill>
        <p:spPr>
          <a:xfrm>
            <a:off x="429717" y="709084"/>
            <a:ext cx="11332565" cy="583812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30AD72-9F23-0688-62F7-3772DBA6EFED}"/>
              </a:ext>
            </a:extLst>
          </p:cNvPr>
          <p:cNvSpPr txBox="1"/>
          <p:nvPr/>
        </p:nvSpPr>
        <p:spPr>
          <a:xfrm>
            <a:off x="429717" y="2518349"/>
            <a:ext cx="3018021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B16180-6001-0800-FD61-D2C3DED957CC}"/>
              </a:ext>
            </a:extLst>
          </p:cNvPr>
          <p:cNvSpPr txBox="1"/>
          <p:nvPr/>
        </p:nvSpPr>
        <p:spPr>
          <a:xfrm>
            <a:off x="429717" y="79954"/>
            <a:ext cx="6177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37. Назовите современное название страны.</a:t>
            </a:r>
          </a:p>
        </p:txBody>
      </p:sp>
    </p:spTree>
    <p:extLst>
      <p:ext uri="{BB962C8B-B14F-4D97-AF65-F5344CB8AC3E}">
        <p14:creationId xmlns:p14="http://schemas.microsoft.com/office/powerpoint/2010/main" val="2080372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>
            <a:extLst>
              <a:ext uri="{FF2B5EF4-FFF2-40B4-BE49-F238E27FC236}">
                <a16:creationId xmlns:a16="http://schemas.microsoft.com/office/drawing/2014/main" id="{81E3CC09-00F0-378E-F5D6-94293F45AF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88"/>
          <a:stretch/>
        </p:blipFill>
        <p:spPr bwMode="auto">
          <a:xfrm>
            <a:off x="0" y="1444052"/>
            <a:ext cx="12192000" cy="54139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780C9CB-A155-15C3-054D-8F045B923E7C}"/>
              </a:ext>
            </a:extLst>
          </p:cNvPr>
          <p:cNvSpPr txBox="1"/>
          <p:nvPr/>
        </p:nvSpPr>
        <p:spPr>
          <a:xfrm>
            <a:off x="0" y="103046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2. Что показывает данная карта-анаморфоза, составленная по данным за 2020 год? </a:t>
            </a:r>
          </a:p>
          <a:p>
            <a:pPr algn="just"/>
            <a:r>
              <a:rPr lang="ru-RU" sz="2400" b="1" dirty="0"/>
              <a:t>А) выбросы диоксида углерода; Б) смертность от ковида; В) ВВП по ППС; Г) численность населения.</a:t>
            </a:r>
          </a:p>
        </p:txBody>
      </p:sp>
    </p:spTree>
    <p:extLst>
      <p:ext uri="{BB962C8B-B14F-4D97-AF65-F5344CB8AC3E}">
        <p14:creationId xmlns:p14="http://schemas.microsoft.com/office/powerpoint/2010/main" val="40130734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>
            <a:extLst>
              <a:ext uri="{FF2B5EF4-FFF2-40B4-BE49-F238E27FC236}">
                <a16:creationId xmlns:a16="http://schemas.microsoft.com/office/drawing/2014/main" id="{96962526-EA70-DDE2-3D70-94B9D35BBD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8728" y="475937"/>
            <a:ext cx="6435640" cy="590612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F326E1E-1444-D167-7B9A-6B15DA2CB0D3}"/>
              </a:ext>
            </a:extLst>
          </p:cNvPr>
          <p:cNvSpPr txBox="1"/>
          <p:nvPr/>
        </p:nvSpPr>
        <p:spPr>
          <a:xfrm>
            <a:off x="209863" y="614597"/>
            <a:ext cx="2907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38. Назовите страну.</a:t>
            </a:r>
          </a:p>
        </p:txBody>
      </p:sp>
    </p:spTree>
    <p:extLst>
      <p:ext uri="{BB962C8B-B14F-4D97-AF65-F5344CB8AC3E}">
        <p14:creationId xmlns:p14="http://schemas.microsoft.com/office/powerpoint/2010/main" val="33934234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>
            <a:extLst>
              <a:ext uri="{FF2B5EF4-FFF2-40B4-BE49-F238E27FC236}">
                <a16:creationId xmlns:a16="http://schemas.microsoft.com/office/drawing/2014/main" id="{C5A3CF83-8DE8-8C7A-213A-D435ADA297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484" y="1169461"/>
            <a:ext cx="4232535" cy="320005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8" name="Picture 4">
            <a:extLst>
              <a:ext uri="{FF2B5EF4-FFF2-40B4-BE49-F238E27FC236}">
                <a16:creationId xmlns:a16="http://schemas.microsoft.com/office/drawing/2014/main" id="{8BE0E503-0ECC-2BD1-E810-90BC0663BC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152" y="1184331"/>
            <a:ext cx="5015926" cy="318518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0537E01-AB24-2037-4761-4E853B700C15}"/>
              </a:ext>
            </a:extLst>
          </p:cNvPr>
          <p:cNvSpPr txBox="1"/>
          <p:nvPr/>
        </p:nvSpPr>
        <p:spPr>
          <a:xfrm>
            <a:off x="554635" y="359764"/>
            <a:ext cx="93260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39. Как называется территория, обозначенная красным квадратом?</a:t>
            </a:r>
          </a:p>
        </p:txBody>
      </p:sp>
      <p:pic>
        <p:nvPicPr>
          <p:cNvPr id="47110" name="Picture 6">
            <a:extLst>
              <a:ext uri="{FF2B5EF4-FFF2-40B4-BE49-F238E27FC236}">
                <a16:creationId xmlns:a16="http://schemas.microsoft.com/office/drawing/2014/main" id="{4BC8808E-1A97-F806-6AD5-FEEE373DCE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504" y="3429000"/>
            <a:ext cx="4668811" cy="311254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2" name="Picture 8">
            <a:extLst>
              <a:ext uri="{FF2B5EF4-FFF2-40B4-BE49-F238E27FC236}">
                <a16:creationId xmlns:a16="http://schemas.microsoft.com/office/drawing/2014/main" id="{76EA18F4-12CB-69B9-8D55-D43784A7E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739" y="4637163"/>
            <a:ext cx="2802379" cy="186107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6858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AFDBE55-CCF5-9053-4AAA-621BDEC82E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82" t="10036" r="11230" b="2709"/>
          <a:stretch/>
        </p:blipFill>
        <p:spPr>
          <a:xfrm>
            <a:off x="1184316" y="1109272"/>
            <a:ext cx="9823367" cy="559133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28143B6-0308-F981-9D28-A780E491EACC}"/>
              </a:ext>
            </a:extLst>
          </p:cNvPr>
          <p:cNvSpPr txBox="1"/>
          <p:nvPr/>
        </p:nvSpPr>
        <p:spPr>
          <a:xfrm>
            <a:off x="2086696" y="359763"/>
            <a:ext cx="80186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40. Фрагмент карты какой страны представлен на слайде?</a:t>
            </a:r>
          </a:p>
        </p:txBody>
      </p:sp>
    </p:spTree>
    <p:extLst>
      <p:ext uri="{BB962C8B-B14F-4D97-AF65-F5344CB8AC3E}">
        <p14:creationId xmlns:p14="http://schemas.microsoft.com/office/powerpoint/2010/main" val="133312552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Содержимое 2">
            <a:extLst>
              <a:ext uri="{FF2B5EF4-FFF2-40B4-BE49-F238E27FC236}">
                <a16:creationId xmlns:a16="http://schemas.microsoft.com/office/drawing/2014/main" id="{52036420-FFF8-9B0C-FE6A-732AF8DB218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2693988"/>
            <a:ext cx="10972800" cy="1470025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altLang="ru-RU" sz="6000" b="1" dirty="0"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>
            <a:extLst>
              <a:ext uri="{FF2B5EF4-FFF2-40B4-BE49-F238E27FC236}">
                <a16:creationId xmlns:a16="http://schemas.microsoft.com/office/drawing/2014/main" id="{65E7CCFE-DBAC-7A59-55FB-00A9995529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070" y="831955"/>
            <a:ext cx="7833860" cy="602604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C585356-A1C3-C4C9-80E0-6FFEEA01BA29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3. Данный народ проживает на территории: А) Бразилии; Б) Папуа-Новой Гвинеи; В) Австралии; Г) Эфиопии.</a:t>
            </a:r>
          </a:p>
        </p:txBody>
      </p:sp>
    </p:spTree>
    <p:extLst>
      <p:ext uri="{BB962C8B-B14F-4D97-AF65-F5344CB8AC3E}">
        <p14:creationId xmlns:p14="http://schemas.microsoft.com/office/powerpoint/2010/main" val="3618704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>
            <a:extLst>
              <a:ext uri="{FF2B5EF4-FFF2-40B4-BE49-F238E27FC236}">
                <a16:creationId xmlns:a16="http://schemas.microsoft.com/office/drawing/2014/main" id="{63D29CB8-E294-F5DF-3BE2-FB49FFB6DC5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64"/>
          <a:stretch/>
        </p:blipFill>
        <p:spPr bwMode="auto">
          <a:xfrm>
            <a:off x="1640844" y="830997"/>
            <a:ext cx="8910312" cy="581754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FB9E7B-83E6-33D1-4743-887C56EE23B4}"/>
              </a:ext>
            </a:extLst>
          </p:cNvPr>
          <p:cNvSpPr txBox="1"/>
          <p:nvPr/>
        </p:nvSpPr>
        <p:spPr>
          <a:xfrm>
            <a:off x="1" y="0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4. Данная страна граничит с: А) Саудовской Аравией; Б) Турцией; В) Китаем; Г) Афганистаном.</a:t>
            </a:r>
          </a:p>
        </p:txBody>
      </p:sp>
    </p:spTree>
    <p:extLst>
      <p:ext uri="{BB962C8B-B14F-4D97-AF65-F5344CB8AC3E}">
        <p14:creationId xmlns:p14="http://schemas.microsoft.com/office/powerpoint/2010/main" val="2696384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Melbourne, the Bass Strait and Tasmania from the ISS : r/austral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7103" y="961793"/>
            <a:ext cx="8637792" cy="5763029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81A950E-C0A1-9FDE-4D89-842BDC69092C}"/>
              </a:ext>
            </a:extLst>
          </p:cNvPr>
          <p:cNvSpPr txBox="1"/>
          <p:nvPr/>
        </p:nvSpPr>
        <p:spPr>
          <a:xfrm>
            <a:off x="0" y="0"/>
            <a:ext cx="12191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5. На спутниковом снимке показан: А) Магелланов пролив; Б) пролив Дрейка; В) Бассов пролив; Г) Гибралтарский пролив. </a:t>
            </a:r>
          </a:p>
        </p:txBody>
      </p:sp>
    </p:spTree>
    <p:extLst>
      <p:ext uri="{BB962C8B-B14F-4D97-AF65-F5344CB8AC3E}">
        <p14:creationId xmlns:p14="http://schemas.microsoft.com/office/powerpoint/2010/main" val="145256816"/>
      </p:ext>
    </p:extLst>
  </p:cSld>
  <p:clrMapOvr>
    <a:masterClrMapping/>
  </p:clrMapOvr>
  <p:transition spd="slow" advTm="60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55254B5-78DE-9891-CBFE-03DEA68BA113}"/>
              </a:ext>
            </a:extLst>
          </p:cNvPr>
          <p:cNvSpPr txBox="1"/>
          <p:nvPr/>
        </p:nvSpPr>
        <p:spPr>
          <a:xfrm>
            <a:off x="1" y="224852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6. Определите город по климатической диаграмме: А) Сингапур; Б) Каир; В) Верхоянск; Г) Антананариву.</a:t>
            </a:r>
          </a:p>
        </p:txBody>
      </p:sp>
      <p:pic>
        <p:nvPicPr>
          <p:cNvPr id="41988" name="Picture 4">
            <a:extLst>
              <a:ext uri="{FF2B5EF4-FFF2-40B4-BE49-F238E27FC236}">
                <a16:creationId xmlns:a16="http://schemas.microsoft.com/office/drawing/2014/main" id="{16B51D22-6C6E-314C-9F43-E2A8AD67CE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5" b="2695"/>
          <a:stretch/>
        </p:blipFill>
        <p:spPr bwMode="auto">
          <a:xfrm>
            <a:off x="3304202" y="1219624"/>
            <a:ext cx="5583596" cy="5044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4702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>
            <a:extLst>
              <a:ext uri="{FF2B5EF4-FFF2-40B4-BE49-F238E27FC236}">
                <a16:creationId xmlns:a16="http://schemas.microsoft.com/office/drawing/2014/main" id="{462E9330-A6A2-8824-E135-9FA9A6444C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32"/>
          <a:stretch/>
        </p:blipFill>
        <p:spPr bwMode="auto">
          <a:xfrm>
            <a:off x="3372786" y="1719926"/>
            <a:ext cx="6533213" cy="4752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1C7BA4E-DC21-4113-0052-6E46440BD7E1}"/>
              </a:ext>
            </a:extLst>
          </p:cNvPr>
          <p:cNvSpPr txBox="1"/>
          <p:nvPr/>
        </p:nvSpPr>
        <p:spPr>
          <a:xfrm>
            <a:off x="1371041" y="180805"/>
            <a:ext cx="105367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7. Данная половозрастная пирамида характерна для большинства: </a:t>
            </a:r>
          </a:p>
          <a:p>
            <a:r>
              <a:rPr lang="ru-RU" sz="2400" b="1" dirty="0"/>
              <a:t>А) развитых стран; Б) развивающихся стран; В) стран НАТО; Г) стран ОПЕК.</a:t>
            </a:r>
          </a:p>
        </p:txBody>
      </p:sp>
    </p:spTree>
    <p:extLst>
      <p:ext uri="{BB962C8B-B14F-4D97-AF65-F5344CB8AC3E}">
        <p14:creationId xmlns:p14="http://schemas.microsoft.com/office/powerpoint/2010/main" val="4448389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1089</Words>
  <Application>Microsoft Office PowerPoint</Application>
  <PresentationFormat>Широкоэкранный</PresentationFormat>
  <Paragraphs>105</Paragraphs>
  <Slides>43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Dmitry</dc:creator>
  <cp:lastModifiedBy>Dmitry</cp:lastModifiedBy>
  <cp:revision>69</cp:revision>
  <dcterms:created xsi:type="dcterms:W3CDTF">2022-10-21T15:19:59Z</dcterms:created>
  <dcterms:modified xsi:type="dcterms:W3CDTF">2022-11-03T06:52:45Z</dcterms:modified>
</cp:coreProperties>
</file>